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0" r:id="rId3"/>
    <p:sldId id="258" r:id="rId4"/>
    <p:sldId id="274" r:id="rId5"/>
    <p:sldId id="273" r:id="rId6"/>
    <p:sldId id="277" r:id="rId7"/>
    <p:sldId id="287" r:id="rId8"/>
    <p:sldId id="261" r:id="rId9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9" autoAdjust="0"/>
    <p:restoredTop sz="96291" autoAdjust="0"/>
  </p:normalViewPr>
  <p:slideViewPr>
    <p:cSldViewPr snapToGrid="0">
      <p:cViewPr varScale="1">
        <p:scale>
          <a:sx n="123" d="100"/>
          <a:sy n="123" d="100"/>
        </p:scale>
        <p:origin x="200" y="5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1C9ACB-9CFF-466C-976C-C64737213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29" y="0"/>
            <a:ext cx="8543371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4" y="3829346"/>
            <a:ext cx="5778501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1028699"/>
            <a:ext cx="5778501" cy="2579097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4" y="5533030"/>
            <a:ext cx="577532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4" y="5829301"/>
            <a:ext cx="577532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9" y="342900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5" y="432435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EBF590-75FE-4B47-89C9-D58BB4CBC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94" y="3356658"/>
            <a:ext cx="4361806" cy="35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F234A2C-1052-B74B-B652-477B434A6D3A}"/>
              </a:ext>
            </a:extLst>
          </p:cNvPr>
          <p:cNvSpPr/>
          <p:nvPr userDrawn="1"/>
        </p:nvSpPr>
        <p:spPr>
          <a:xfrm>
            <a:off x="0" y="411480"/>
            <a:ext cx="12192000" cy="685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34" y="-34289"/>
            <a:ext cx="10850563" cy="102869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3F9860-2AA6-47E9-9A1F-C1E13E329E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8543371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6000" y="1028701"/>
            <a:ext cx="5422898" cy="3230784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6000" y="5826404"/>
            <a:ext cx="54228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2" y="5530133"/>
            <a:ext cx="542289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3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46BAB5EF-F593-4B78-B6A2-6074D1A41E2C}"/>
              </a:ext>
            </a:extLst>
          </p:cNvPr>
          <p:cNvSpPr/>
          <p:nvPr/>
        </p:nvSpPr>
        <p:spPr>
          <a:xfrm>
            <a:off x="669925" y="3829346"/>
            <a:ext cx="1949450" cy="4283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bg1"/>
                </a:solidFill>
              </a:rPr>
              <a:t>SUBTITLE HERE</a:t>
            </a:r>
          </a:p>
        </p:txBody>
      </p:sp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chemeClr val="accent2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1"/>
                </a:gradFill>
              </a:rPr>
              <a:t>ISLIDE</a:t>
            </a:r>
            <a:r>
              <a:rPr lang="en-US" altLang="zh-CN" baseline="30000" dirty="0">
                <a:gradFill>
                  <a:gsLst>
                    <a:gs pos="0">
                      <a:schemeClr val="accent2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1"/>
                </a:gradFill>
              </a:rPr>
              <a:t>®</a:t>
            </a:r>
            <a:r>
              <a:rPr lang="en-US" altLang="zh-CN" dirty="0">
                <a:gradFill>
                  <a:gsLst>
                    <a:gs pos="0">
                      <a:schemeClr val="accent2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1"/>
                </a:gradFill>
              </a:rPr>
              <a:t> POWERPOINT STANDARD TEMPLATE</a:t>
            </a:r>
            <a:endParaRPr lang="zh-CN" altLang="en-US" dirty="0">
              <a:gradFill>
                <a:gsLst>
                  <a:gs pos="0">
                    <a:schemeClr val="accent2"/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1"/>
              </a:gra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SPEAKER NAME AND TITLE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WWW.ISLIDE.CC</a:t>
            </a:r>
            <a:endParaRPr lang="en-US" altLang="en-US" dirty="0">
              <a:solidFill>
                <a:schemeClr val="accent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9AF1AE-F9D9-4AFD-8636-407E74EC7FB6}"/>
              </a:ext>
            </a:extLst>
          </p:cNvPr>
          <p:cNvSpPr txBox="1"/>
          <p:nvPr/>
        </p:nvSpPr>
        <p:spPr>
          <a:xfrm>
            <a:off x="673100" y="659368"/>
            <a:ext cx="1396536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spc="-150" dirty="0">
                <a:solidFill>
                  <a:schemeClr val="accent2"/>
                </a:solidFill>
              </a:rPr>
              <a:t>LOGO</a:t>
            </a:r>
            <a:r>
              <a:rPr lang="en-US" altLang="zh-CN" spc="-150" dirty="0">
                <a:solidFill>
                  <a:schemeClr val="accent2"/>
                </a:solidFill>
              </a:rPr>
              <a:t> HERE</a:t>
            </a:r>
            <a:endParaRPr lang="zh-CN" altLang="en-US" spc="-1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272F85-7CF9-A447-B6A8-7A32BE1D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61C7C8-1A26-E74B-9273-95F1AE5B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6" name="组合 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453BCE0-102B-9D49-98E1-57DD769BEED7}"/>
              </a:ext>
            </a:extLst>
          </p:cNvPr>
          <p:cNvGrpSpPr>
            <a:grpSpLocks noChangeAspect="1"/>
          </p:cNvGrpSpPr>
          <p:nvPr/>
        </p:nvGrpSpPr>
        <p:grpSpPr>
          <a:xfrm>
            <a:off x="661987" y="927100"/>
            <a:ext cx="10858500" cy="5003800"/>
            <a:chOff x="660400" y="1130300"/>
            <a:chExt cx="10858500" cy="5003800"/>
          </a:xfrm>
        </p:grpSpPr>
        <p:sp>
          <p:nvSpPr>
            <p:cNvPr id="7" name="îślïďè">
              <a:extLst>
                <a:ext uri="{FF2B5EF4-FFF2-40B4-BE49-F238E27FC236}">
                  <a16:creationId xmlns:a16="http://schemas.microsoft.com/office/drawing/2014/main" id="{F60BBF87-60E9-5C49-9AA3-65EF3446A3D1}"/>
                </a:ext>
              </a:extLst>
            </p:cNvPr>
            <p:cNvSpPr/>
            <p:nvPr/>
          </p:nvSpPr>
          <p:spPr>
            <a:xfrm>
              <a:off x="2077815" y="1130300"/>
              <a:ext cx="9441085" cy="5003800"/>
            </a:xfrm>
            <a:prstGeom prst="rect">
              <a:avLst/>
            </a:prstGeom>
            <a:noFill/>
            <a:ln w="76200" cap="rnd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íslíḓè">
              <a:extLst>
                <a:ext uri="{FF2B5EF4-FFF2-40B4-BE49-F238E27FC236}">
                  <a16:creationId xmlns:a16="http://schemas.microsoft.com/office/drawing/2014/main" id="{455B40B5-E464-8E47-9D1C-C1BEE5CD7F77}"/>
                </a:ext>
              </a:extLst>
            </p:cNvPr>
            <p:cNvGrpSpPr/>
            <p:nvPr/>
          </p:nvGrpSpPr>
          <p:grpSpPr>
            <a:xfrm>
              <a:off x="660400" y="2224399"/>
              <a:ext cx="2892107" cy="2815602"/>
              <a:chOff x="660400" y="2224399"/>
              <a:chExt cx="2892107" cy="2815602"/>
            </a:xfrm>
          </p:grpSpPr>
          <p:sp>
            <p:nvSpPr>
              <p:cNvPr id="29" name="išľide">
                <a:extLst>
                  <a:ext uri="{FF2B5EF4-FFF2-40B4-BE49-F238E27FC236}">
                    <a16:creationId xmlns:a16="http://schemas.microsoft.com/office/drawing/2014/main" id="{31026AC1-F2D3-284F-BEE6-8FF8B2F7BD66}"/>
                  </a:ext>
                </a:extLst>
              </p:cNvPr>
              <p:cNvSpPr/>
              <p:nvPr/>
            </p:nvSpPr>
            <p:spPr>
              <a:xfrm>
                <a:off x="660400" y="2224399"/>
                <a:ext cx="2834830" cy="2815602"/>
              </a:xfrm>
              <a:prstGeom prst="rect">
                <a:avLst/>
              </a:prstGeom>
              <a:solidFill>
                <a:schemeClr val="bg1"/>
              </a:solidFill>
              <a:ln w="76200" cap="rnd">
                <a:solidFill>
                  <a:schemeClr val="bg1">
                    <a:lumMod val="9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íṡ1ïḓe">
                <a:extLst>
                  <a:ext uri="{FF2B5EF4-FFF2-40B4-BE49-F238E27FC236}">
                    <a16:creationId xmlns:a16="http://schemas.microsoft.com/office/drawing/2014/main" id="{432418F8-42AA-9942-B3EE-E9E5CFBA8D12}"/>
                  </a:ext>
                </a:extLst>
              </p:cNvPr>
              <p:cNvSpPr/>
              <p:nvPr/>
            </p:nvSpPr>
            <p:spPr>
              <a:xfrm>
                <a:off x="708048" y="3028284"/>
                <a:ext cx="2844459" cy="603916"/>
              </a:xfrm>
              <a:prstGeom prst="rect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tr-TR" altLang="zh-CN" sz="3200" dirty="0">
                    <a:solidFill>
                      <a:schemeClr val="accent1"/>
                    </a:solidFill>
                  </a:rPr>
                  <a:t>CONTENTS</a:t>
                </a:r>
              </a:p>
            </p:txBody>
          </p:sp>
        </p:grpSp>
        <p:grpSp>
          <p:nvGrpSpPr>
            <p:cNvPr id="9" name="íṥ1íďê">
              <a:extLst>
                <a:ext uri="{FF2B5EF4-FFF2-40B4-BE49-F238E27FC236}">
                  <a16:creationId xmlns:a16="http://schemas.microsoft.com/office/drawing/2014/main" id="{ED6E3D41-76A3-1C40-83ED-F66FDE94E81D}"/>
                </a:ext>
              </a:extLst>
            </p:cNvPr>
            <p:cNvGrpSpPr/>
            <p:nvPr/>
          </p:nvGrpSpPr>
          <p:grpSpPr>
            <a:xfrm>
              <a:off x="5083323" y="2552359"/>
              <a:ext cx="2418459" cy="2159682"/>
              <a:chOff x="5083323" y="2552359"/>
              <a:chExt cx="2418459" cy="2159682"/>
            </a:xfrm>
          </p:grpSpPr>
          <p:grpSp>
            <p:nvGrpSpPr>
              <p:cNvPr id="20" name="ïṩľíḍé">
                <a:extLst>
                  <a:ext uri="{FF2B5EF4-FFF2-40B4-BE49-F238E27FC236}">
                    <a16:creationId xmlns:a16="http://schemas.microsoft.com/office/drawing/2014/main" id="{867F1C60-1AE4-F34B-A7FD-B2B1A6C23CD2}"/>
                  </a:ext>
                </a:extLst>
              </p:cNvPr>
              <p:cNvGrpSpPr/>
              <p:nvPr/>
            </p:nvGrpSpPr>
            <p:grpSpPr>
              <a:xfrm>
                <a:off x="5083323" y="2552359"/>
                <a:ext cx="2418459" cy="478564"/>
                <a:chOff x="4529272" y="2392823"/>
                <a:chExt cx="2418459" cy="478564"/>
              </a:xfrm>
            </p:grpSpPr>
            <p:sp>
              <p:nvSpPr>
                <p:cNvPr id="27" name="îşľiḋê">
                  <a:extLst>
                    <a:ext uri="{FF2B5EF4-FFF2-40B4-BE49-F238E27FC236}">
                      <a16:creationId xmlns:a16="http://schemas.microsoft.com/office/drawing/2014/main" id="{EA3722B4-B2D3-734A-9414-48E42A3F96C9}"/>
                    </a:ext>
                  </a:extLst>
                </p:cNvPr>
                <p:cNvSpPr/>
                <p:nvPr/>
              </p:nvSpPr>
              <p:spPr>
                <a:xfrm>
                  <a:off x="4768554" y="2392823"/>
                  <a:ext cx="2179177" cy="47856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>
                    <a:spcBef>
                      <a:spcPct val="0"/>
                    </a:spcBef>
                  </a:pPr>
                  <a:r>
                    <a:rPr lang="en-US" altLang="zh-CN" sz="1600" b="1" dirty="0">
                      <a:solidFill>
                        <a:schemeClr val="tx1"/>
                      </a:solidFill>
                    </a:rPr>
                    <a:t>Text here</a:t>
                  </a:r>
                </a:p>
              </p:txBody>
            </p:sp>
            <p:sp>
              <p:nvSpPr>
                <p:cNvPr id="28" name="ïŝlíďè">
                  <a:extLst>
                    <a:ext uri="{FF2B5EF4-FFF2-40B4-BE49-F238E27FC236}">
                      <a16:creationId xmlns:a16="http://schemas.microsoft.com/office/drawing/2014/main" id="{DA89FD24-4421-F04E-87BD-A93CC4F79901}"/>
                    </a:ext>
                  </a:extLst>
                </p:cNvPr>
                <p:cNvSpPr/>
                <p:nvPr/>
              </p:nvSpPr>
              <p:spPr>
                <a:xfrm>
                  <a:off x="4529272" y="2392823"/>
                  <a:ext cx="478564" cy="478564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algn="ctr" defTabSz="914354"/>
                  <a:r>
                    <a:rPr lang="en-US" altLang="zh-CN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1" name="ïś1îḑe">
                <a:extLst>
                  <a:ext uri="{FF2B5EF4-FFF2-40B4-BE49-F238E27FC236}">
                    <a16:creationId xmlns:a16="http://schemas.microsoft.com/office/drawing/2014/main" id="{03A84E17-42B5-BE4B-98A2-A804A47CA3C1}"/>
                  </a:ext>
                </a:extLst>
              </p:cNvPr>
              <p:cNvGrpSpPr/>
              <p:nvPr/>
            </p:nvGrpSpPr>
            <p:grpSpPr>
              <a:xfrm>
                <a:off x="5083323" y="3392918"/>
                <a:ext cx="2418459" cy="478564"/>
                <a:chOff x="4529272" y="2392823"/>
                <a:chExt cx="2418459" cy="478564"/>
              </a:xfrm>
            </p:grpSpPr>
            <p:sp>
              <p:nvSpPr>
                <p:cNvPr id="25" name="i$ľidè">
                  <a:extLst>
                    <a:ext uri="{FF2B5EF4-FFF2-40B4-BE49-F238E27FC236}">
                      <a16:creationId xmlns:a16="http://schemas.microsoft.com/office/drawing/2014/main" id="{8C79D43A-7A75-7346-BB95-DDD87B7E7604}"/>
                    </a:ext>
                  </a:extLst>
                </p:cNvPr>
                <p:cNvSpPr/>
                <p:nvPr/>
              </p:nvSpPr>
              <p:spPr>
                <a:xfrm>
                  <a:off x="4768554" y="2392823"/>
                  <a:ext cx="2179177" cy="47856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>
                    <a:spcBef>
                      <a:spcPct val="0"/>
                    </a:spcBef>
                  </a:pPr>
                  <a:r>
                    <a:rPr lang="en-US" altLang="zh-CN" sz="1600" b="1" dirty="0">
                      <a:solidFill>
                        <a:schemeClr val="tx1"/>
                      </a:solidFill>
                    </a:rPr>
                    <a:t>Text here</a:t>
                  </a:r>
                </a:p>
              </p:txBody>
            </p:sp>
            <p:sp>
              <p:nvSpPr>
                <p:cNvPr id="26" name="ísľiḋè">
                  <a:extLst>
                    <a:ext uri="{FF2B5EF4-FFF2-40B4-BE49-F238E27FC236}">
                      <a16:creationId xmlns:a16="http://schemas.microsoft.com/office/drawing/2014/main" id="{C9EB66E1-19F5-F34A-9B48-E8A34D195AC4}"/>
                    </a:ext>
                  </a:extLst>
                </p:cNvPr>
                <p:cNvSpPr/>
                <p:nvPr/>
              </p:nvSpPr>
              <p:spPr>
                <a:xfrm>
                  <a:off x="4529272" y="2392823"/>
                  <a:ext cx="478564" cy="478564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algn="ctr" defTabSz="914354"/>
                  <a:r>
                    <a:rPr lang="en-US" altLang="zh-CN" dirty="0">
                      <a:solidFill>
                        <a:schemeClr val="bg1"/>
                      </a:solidFill>
                    </a:rPr>
                    <a:t>2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" name="î$ḷïdé">
                <a:extLst>
                  <a:ext uri="{FF2B5EF4-FFF2-40B4-BE49-F238E27FC236}">
                    <a16:creationId xmlns:a16="http://schemas.microsoft.com/office/drawing/2014/main" id="{372BC5F9-7A65-1F47-92EF-8145CBB2ED34}"/>
                  </a:ext>
                </a:extLst>
              </p:cNvPr>
              <p:cNvGrpSpPr/>
              <p:nvPr/>
            </p:nvGrpSpPr>
            <p:grpSpPr>
              <a:xfrm>
                <a:off x="5083323" y="4233477"/>
                <a:ext cx="2418459" cy="478564"/>
                <a:chOff x="4529272" y="2392823"/>
                <a:chExt cx="2418459" cy="478564"/>
              </a:xfrm>
            </p:grpSpPr>
            <p:sp>
              <p:nvSpPr>
                <p:cNvPr id="23" name="îṧlíḋe">
                  <a:extLst>
                    <a:ext uri="{FF2B5EF4-FFF2-40B4-BE49-F238E27FC236}">
                      <a16:creationId xmlns:a16="http://schemas.microsoft.com/office/drawing/2014/main" id="{03BCE860-A1B1-5845-9C38-FB3D56F251BB}"/>
                    </a:ext>
                  </a:extLst>
                </p:cNvPr>
                <p:cNvSpPr/>
                <p:nvPr/>
              </p:nvSpPr>
              <p:spPr>
                <a:xfrm>
                  <a:off x="4768554" y="2392823"/>
                  <a:ext cx="2179177" cy="47856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>
                    <a:spcBef>
                      <a:spcPct val="0"/>
                    </a:spcBef>
                  </a:pPr>
                  <a:r>
                    <a:rPr lang="en-US" altLang="zh-CN" sz="1600" b="1" dirty="0">
                      <a:solidFill>
                        <a:schemeClr val="tx1"/>
                      </a:solidFill>
                    </a:rPr>
                    <a:t>Text here</a:t>
                  </a:r>
                </a:p>
              </p:txBody>
            </p:sp>
            <p:sp>
              <p:nvSpPr>
                <p:cNvPr id="24" name="iŝ1iḋé">
                  <a:extLst>
                    <a:ext uri="{FF2B5EF4-FFF2-40B4-BE49-F238E27FC236}">
                      <a16:creationId xmlns:a16="http://schemas.microsoft.com/office/drawing/2014/main" id="{DC15454C-FF9F-E744-B482-07DE45438B5D}"/>
                    </a:ext>
                  </a:extLst>
                </p:cNvPr>
                <p:cNvSpPr/>
                <p:nvPr/>
              </p:nvSpPr>
              <p:spPr>
                <a:xfrm>
                  <a:off x="4529272" y="2392823"/>
                  <a:ext cx="478564" cy="478564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algn="ctr" defTabSz="914354"/>
                  <a:r>
                    <a:rPr lang="en-US" altLang="zh-CN" dirty="0">
                      <a:solidFill>
                        <a:schemeClr val="bg1"/>
                      </a:solidFill>
                    </a:rPr>
                    <a:t>3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0" name="iŝľîḋe">
              <a:extLst>
                <a:ext uri="{FF2B5EF4-FFF2-40B4-BE49-F238E27FC236}">
                  <a16:creationId xmlns:a16="http://schemas.microsoft.com/office/drawing/2014/main" id="{5723A871-8213-8C49-B6E0-34E7411E6179}"/>
                </a:ext>
              </a:extLst>
            </p:cNvPr>
            <p:cNvGrpSpPr/>
            <p:nvPr/>
          </p:nvGrpSpPr>
          <p:grpSpPr>
            <a:xfrm>
              <a:off x="8023077" y="2552359"/>
              <a:ext cx="2418459" cy="2159682"/>
              <a:chOff x="8005985" y="2552359"/>
              <a:chExt cx="2418459" cy="2159682"/>
            </a:xfrm>
          </p:grpSpPr>
          <p:grpSp>
            <p:nvGrpSpPr>
              <p:cNvPr id="11" name="íśḷîḍê">
                <a:extLst>
                  <a:ext uri="{FF2B5EF4-FFF2-40B4-BE49-F238E27FC236}">
                    <a16:creationId xmlns:a16="http://schemas.microsoft.com/office/drawing/2014/main" id="{5DFE923E-A290-C54C-B928-79AD339F30F2}"/>
                  </a:ext>
                </a:extLst>
              </p:cNvPr>
              <p:cNvGrpSpPr/>
              <p:nvPr/>
            </p:nvGrpSpPr>
            <p:grpSpPr>
              <a:xfrm>
                <a:off x="8005985" y="2552359"/>
                <a:ext cx="2418459" cy="478564"/>
                <a:chOff x="4529272" y="2392823"/>
                <a:chExt cx="2418459" cy="478564"/>
              </a:xfrm>
            </p:grpSpPr>
            <p:sp>
              <p:nvSpPr>
                <p:cNvPr id="18" name="iṥ1íḓe">
                  <a:extLst>
                    <a:ext uri="{FF2B5EF4-FFF2-40B4-BE49-F238E27FC236}">
                      <a16:creationId xmlns:a16="http://schemas.microsoft.com/office/drawing/2014/main" id="{74442F08-D9EA-5748-89B8-4AAA4BA62DD2}"/>
                    </a:ext>
                  </a:extLst>
                </p:cNvPr>
                <p:cNvSpPr/>
                <p:nvPr/>
              </p:nvSpPr>
              <p:spPr>
                <a:xfrm>
                  <a:off x="4768554" y="2392823"/>
                  <a:ext cx="2179177" cy="47856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>
                    <a:spcBef>
                      <a:spcPct val="0"/>
                    </a:spcBef>
                  </a:pPr>
                  <a:r>
                    <a:rPr lang="en-US" altLang="zh-CN" sz="1600" b="1" dirty="0">
                      <a:solidFill>
                        <a:schemeClr val="tx1"/>
                      </a:solidFill>
                    </a:rPr>
                    <a:t>Text here</a:t>
                  </a:r>
                </a:p>
              </p:txBody>
            </p:sp>
            <p:sp>
              <p:nvSpPr>
                <p:cNvPr id="19" name="íšḻiḓê">
                  <a:extLst>
                    <a:ext uri="{FF2B5EF4-FFF2-40B4-BE49-F238E27FC236}">
                      <a16:creationId xmlns:a16="http://schemas.microsoft.com/office/drawing/2014/main" id="{A6593D42-1C9E-2047-B506-1C137B96682D}"/>
                    </a:ext>
                  </a:extLst>
                </p:cNvPr>
                <p:cNvSpPr/>
                <p:nvPr/>
              </p:nvSpPr>
              <p:spPr>
                <a:xfrm>
                  <a:off x="4529272" y="2392823"/>
                  <a:ext cx="478564" cy="478564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algn="ctr" defTabSz="914354"/>
                  <a:r>
                    <a:rPr lang="en-US" altLang="zh-CN" dirty="0">
                      <a:solidFill>
                        <a:schemeClr val="bg1"/>
                      </a:solidFill>
                    </a:rPr>
                    <a:t>4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2" name="íśḷîḋé">
                <a:extLst>
                  <a:ext uri="{FF2B5EF4-FFF2-40B4-BE49-F238E27FC236}">
                    <a16:creationId xmlns:a16="http://schemas.microsoft.com/office/drawing/2014/main" id="{AF0CCD2A-8E6A-7044-B194-D7343C802F03}"/>
                  </a:ext>
                </a:extLst>
              </p:cNvPr>
              <p:cNvGrpSpPr/>
              <p:nvPr/>
            </p:nvGrpSpPr>
            <p:grpSpPr>
              <a:xfrm>
                <a:off x="8005985" y="3392918"/>
                <a:ext cx="2418459" cy="478564"/>
                <a:chOff x="4529272" y="2392823"/>
                <a:chExt cx="2418459" cy="478564"/>
              </a:xfrm>
            </p:grpSpPr>
            <p:sp>
              <p:nvSpPr>
                <p:cNvPr id="16" name="îślîḍé">
                  <a:extLst>
                    <a:ext uri="{FF2B5EF4-FFF2-40B4-BE49-F238E27FC236}">
                      <a16:creationId xmlns:a16="http://schemas.microsoft.com/office/drawing/2014/main" id="{66D49A35-CF56-AC41-9341-397050B88FC5}"/>
                    </a:ext>
                  </a:extLst>
                </p:cNvPr>
                <p:cNvSpPr/>
                <p:nvPr/>
              </p:nvSpPr>
              <p:spPr>
                <a:xfrm>
                  <a:off x="4768554" y="2392823"/>
                  <a:ext cx="2179177" cy="47856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>
                    <a:spcBef>
                      <a:spcPct val="0"/>
                    </a:spcBef>
                  </a:pPr>
                  <a:r>
                    <a:rPr lang="en-US" altLang="zh-CN" sz="1600" b="1" dirty="0">
                      <a:solidFill>
                        <a:schemeClr val="tx1"/>
                      </a:solidFill>
                    </a:rPr>
                    <a:t>Text here</a:t>
                  </a:r>
                </a:p>
              </p:txBody>
            </p:sp>
            <p:sp>
              <p:nvSpPr>
                <p:cNvPr id="17" name="îṥḷïḍè">
                  <a:extLst>
                    <a:ext uri="{FF2B5EF4-FFF2-40B4-BE49-F238E27FC236}">
                      <a16:creationId xmlns:a16="http://schemas.microsoft.com/office/drawing/2014/main" id="{7BBF582F-2A0F-EE4F-8A5A-028C2A1C1A12}"/>
                    </a:ext>
                  </a:extLst>
                </p:cNvPr>
                <p:cNvSpPr/>
                <p:nvPr/>
              </p:nvSpPr>
              <p:spPr>
                <a:xfrm>
                  <a:off x="4529272" y="2392823"/>
                  <a:ext cx="478564" cy="478564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algn="ctr" defTabSz="914354"/>
                  <a:r>
                    <a:rPr lang="en-US" altLang="zh-CN" dirty="0">
                      <a:solidFill>
                        <a:schemeClr val="bg1"/>
                      </a:solidFill>
                    </a:rPr>
                    <a:t>5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3" name="ïŝḷidé">
                <a:extLst>
                  <a:ext uri="{FF2B5EF4-FFF2-40B4-BE49-F238E27FC236}">
                    <a16:creationId xmlns:a16="http://schemas.microsoft.com/office/drawing/2014/main" id="{16D37660-87E3-ED41-A7E7-8AEC07F2FE4C}"/>
                  </a:ext>
                </a:extLst>
              </p:cNvPr>
              <p:cNvGrpSpPr/>
              <p:nvPr/>
            </p:nvGrpSpPr>
            <p:grpSpPr>
              <a:xfrm>
                <a:off x="8005985" y="4233477"/>
                <a:ext cx="2418459" cy="478564"/>
                <a:chOff x="4529272" y="2392823"/>
                <a:chExt cx="2418459" cy="478564"/>
              </a:xfrm>
            </p:grpSpPr>
            <p:sp>
              <p:nvSpPr>
                <p:cNvPr id="14" name="îṥļiḋe">
                  <a:extLst>
                    <a:ext uri="{FF2B5EF4-FFF2-40B4-BE49-F238E27FC236}">
                      <a16:creationId xmlns:a16="http://schemas.microsoft.com/office/drawing/2014/main" id="{6DCC5B7A-C88C-3446-9ACF-DF657D9EA30F}"/>
                    </a:ext>
                  </a:extLst>
                </p:cNvPr>
                <p:cNvSpPr/>
                <p:nvPr/>
              </p:nvSpPr>
              <p:spPr>
                <a:xfrm>
                  <a:off x="4768554" y="2392823"/>
                  <a:ext cx="2179177" cy="47856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>
                    <a:spcBef>
                      <a:spcPct val="0"/>
                    </a:spcBef>
                  </a:pPr>
                  <a:r>
                    <a:rPr lang="en-US" altLang="zh-CN" sz="1600" b="1" dirty="0">
                      <a:solidFill>
                        <a:schemeClr val="tx1"/>
                      </a:solidFill>
                    </a:rPr>
                    <a:t>Text here</a:t>
                  </a:r>
                </a:p>
              </p:txBody>
            </p:sp>
            <p:sp>
              <p:nvSpPr>
                <p:cNvPr id="15" name="i$ḻïďé">
                  <a:extLst>
                    <a:ext uri="{FF2B5EF4-FFF2-40B4-BE49-F238E27FC236}">
                      <a16:creationId xmlns:a16="http://schemas.microsoft.com/office/drawing/2014/main" id="{E6078FAE-E43F-1246-A77F-1B3BD6E92C50}"/>
                    </a:ext>
                  </a:extLst>
                </p:cNvPr>
                <p:cNvSpPr/>
                <p:nvPr/>
              </p:nvSpPr>
              <p:spPr>
                <a:xfrm>
                  <a:off x="4529272" y="2392823"/>
                  <a:ext cx="478564" cy="478564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algn="ctr" defTabSz="914354"/>
                  <a:r>
                    <a:rPr lang="en-US" altLang="zh-CN" dirty="0">
                      <a:solidFill>
                        <a:schemeClr val="bg1"/>
                      </a:solidFill>
                    </a:rPr>
                    <a:t>6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562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2"/>
                </a:solidFill>
              </a:rPr>
              <a:t>Section Header Here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>
                <a:solidFill>
                  <a:schemeClr val="accent2"/>
                </a:solidFill>
              </a:rPr>
              <a:t>Supporting text here.</a:t>
            </a:r>
          </a:p>
          <a:p>
            <a:pPr lvl="0"/>
            <a:r>
              <a:rPr lang="en-US" altLang="zh-CN" dirty="0">
                <a:solidFill>
                  <a:schemeClr val="accent2"/>
                </a:solidFill>
              </a:rPr>
              <a:t>When you copy &amp; paste, choose "keep text only" option.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69925" y="1790699"/>
            <a:ext cx="1884268" cy="163830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4B2DBF-A6DF-884F-97FA-A7276F48D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56082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928961-EBFB-B641-A665-A3685BF0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4" y="1432383"/>
            <a:ext cx="1951760" cy="13011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159596-2E48-F545-8822-E3A036ED8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106" y="1432382"/>
            <a:ext cx="1281545" cy="128154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1F8839D-6709-CE4B-B626-E22F2CDAB27F}"/>
              </a:ext>
            </a:extLst>
          </p:cNvPr>
          <p:cNvGrpSpPr/>
          <p:nvPr/>
        </p:nvGrpSpPr>
        <p:grpSpPr>
          <a:xfrm>
            <a:off x="5907231" y="1415540"/>
            <a:ext cx="1332000" cy="1296055"/>
            <a:chOff x="8610599" y="1477218"/>
            <a:chExt cx="1332000" cy="1296055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659385CE-BA32-5045-A531-631C6527D05C}"/>
                </a:ext>
              </a:extLst>
            </p:cNvPr>
            <p:cNvSpPr/>
            <p:nvPr/>
          </p:nvSpPr>
          <p:spPr>
            <a:xfrm>
              <a:off x="8610599" y="1477218"/>
              <a:ext cx="1332000" cy="1296000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A8E2EBD-30A0-9547-B683-824C56BCF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8735" y="1491673"/>
              <a:ext cx="1281600" cy="1281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D1C20DD-3C40-2640-B19A-5908FD5E24A5}"/>
              </a:ext>
            </a:extLst>
          </p:cNvPr>
          <p:cNvSpPr txBox="1"/>
          <p:nvPr/>
        </p:nvSpPr>
        <p:spPr>
          <a:xfrm>
            <a:off x="1348990" y="2827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/>
              <a:t>抖音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60CE03-BDC8-0D45-8F6C-5D9AF1B1D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084" y="3920983"/>
            <a:ext cx="1281546" cy="12815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73EA10-A1ED-C145-A7ED-ABC7408A2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105" y="3920983"/>
            <a:ext cx="1281546" cy="128154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7678234-EC43-6940-BCA5-05EBE7A2F9F9}"/>
              </a:ext>
            </a:extLst>
          </p:cNvPr>
          <p:cNvSpPr/>
          <p:nvPr/>
        </p:nvSpPr>
        <p:spPr>
          <a:xfrm>
            <a:off x="842554" y="24991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/>
              <a:t>字节跳动</a:t>
            </a:r>
            <a:endParaRPr lang="zh-CN" altLang="en-US" sz="2800" b="1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A75130-4C14-B84C-B29E-67F38951819A}"/>
              </a:ext>
            </a:extLst>
          </p:cNvPr>
          <p:cNvSpPr/>
          <p:nvPr/>
        </p:nvSpPr>
        <p:spPr>
          <a:xfrm>
            <a:off x="656360" y="341061"/>
            <a:ext cx="60614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B87A9D-E4FA-6F48-A735-47053A1B3EC5}"/>
              </a:ext>
            </a:extLst>
          </p:cNvPr>
          <p:cNvSpPr txBox="1"/>
          <p:nvPr/>
        </p:nvSpPr>
        <p:spPr>
          <a:xfrm>
            <a:off x="842554" y="710392"/>
            <a:ext cx="1111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Byte</a:t>
            </a: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Dance</a:t>
            </a:r>
            <a:endParaRPr kumimoji="1"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C193089-1C55-C74F-A11E-4B2EF42C67D8}"/>
              </a:ext>
            </a:extLst>
          </p:cNvPr>
          <p:cNvSpPr/>
          <p:nvPr/>
        </p:nvSpPr>
        <p:spPr>
          <a:xfrm>
            <a:off x="7962896" y="1397089"/>
            <a:ext cx="3674922" cy="4640029"/>
          </a:xfrm>
          <a:prstGeom prst="roundRect">
            <a:avLst>
              <a:gd name="adj" fmla="val 46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15B924-A2E8-074B-A80F-73FA545F50FD}"/>
              </a:ext>
            </a:extLst>
          </p:cNvPr>
          <p:cNvSpPr txBox="1"/>
          <p:nvPr/>
        </p:nvSpPr>
        <p:spPr>
          <a:xfrm>
            <a:off x="3855712" y="28416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/>
              <a:t>虎扑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BC7CA01-8360-8447-8685-4B73063E6C43}"/>
              </a:ext>
            </a:extLst>
          </p:cNvPr>
          <p:cNvSpPr txBox="1"/>
          <p:nvPr/>
        </p:nvSpPr>
        <p:spPr>
          <a:xfrm>
            <a:off x="6019234" y="2827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/>
              <a:t>今日头条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3EC79D-53CB-C746-891D-06531DBC1EEE}"/>
              </a:ext>
            </a:extLst>
          </p:cNvPr>
          <p:cNvSpPr txBox="1"/>
          <p:nvPr/>
        </p:nvSpPr>
        <p:spPr>
          <a:xfrm>
            <a:off x="1030452" y="52868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/>
              <a:t>火山段视频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C67BC0-F010-C447-BFBD-9A635699A131}"/>
              </a:ext>
            </a:extLst>
          </p:cNvPr>
          <p:cNvSpPr txBox="1"/>
          <p:nvPr/>
        </p:nvSpPr>
        <p:spPr>
          <a:xfrm>
            <a:off x="3652589" y="5300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/>
              <a:t>内涵段子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E07938-5623-094A-8A02-DF4950E6F4CF}"/>
              </a:ext>
            </a:extLst>
          </p:cNvPr>
          <p:cNvSpPr/>
          <p:nvPr/>
        </p:nvSpPr>
        <p:spPr>
          <a:xfrm>
            <a:off x="8332683" y="1732353"/>
            <a:ext cx="14670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chemeClr val="bg1"/>
                </a:solidFill>
              </a:rPr>
              <a:t>最大的</a:t>
            </a:r>
            <a:endParaRPr kumimoji="1" lang="en-US" altLang="zh-CN" sz="2800" b="1">
              <a:solidFill>
                <a:schemeClr val="bg1"/>
              </a:solidFill>
            </a:endParaRPr>
          </a:p>
          <a:p>
            <a:r>
              <a:rPr kumimoji="1" lang="zh-CN" altLang="en-US" sz="2000" b="1">
                <a:solidFill>
                  <a:schemeClr val="bg1"/>
                </a:solidFill>
              </a:rPr>
              <a:t>独角兽公司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495E1E2-D227-0F44-A70F-90D5A6E03AC6}"/>
              </a:ext>
            </a:extLst>
          </p:cNvPr>
          <p:cNvSpPr txBox="1"/>
          <p:nvPr/>
        </p:nvSpPr>
        <p:spPr>
          <a:xfrm>
            <a:off x="8354947" y="2718081"/>
            <a:ext cx="2951916" cy="183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>
                <a:solidFill>
                  <a:schemeClr val="bg1"/>
                </a:solidFill>
              </a:rPr>
              <a:t>字节跳动成立于</a:t>
            </a:r>
            <a:r>
              <a:rPr kumimoji="1" lang="en-US" altLang="zh-CN" sz="1600">
                <a:solidFill>
                  <a:schemeClr val="bg1"/>
                </a:solidFill>
              </a:rPr>
              <a:t>2012</a:t>
            </a:r>
            <a:r>
              <a:rPr kumimoji="1" lang="zh-CN" altLang="en-US" sz="1600">
                <a:solidFill>
                  <a:schemeClr val="bg1"/>
                </a:solidFill>
              </a:rPr>
              <a:t>年，估值高达</a:t>
            </a:r>
            <a:r>
              <a:rPr kumimoji="1" lang="en-US" altLang="zh-CN" sz="1600">
                <a:solidFill>
                  <a:schemeClr val="bg1"/>
                </a:solidFill>
              </a:rPr>
              <a:t>750</a:t>
            </a:r>
            <a:r>
              <a:rPr kumimoji="1" lang="zh-CN" altLang="en-US" sz="1600">
                <a:solidFill>
                  <a:schemeClr val="bg1"/>
                </a:solidFill>
              </a:rPr>
              <a:t>亿美元，是目前全球最大的独角兽公司，也是对网络效应驾轻就熟的一个平台型公司，但是它的繁荣不仅仅是因为对网络的应用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CBCE35-E2EA-2948-835D-FF7452031575}"/>
              </a:ext>
            </a:extLst>
          </p:cNvPr>
          <p:cNvSpPr txBox="1"/>
          <p:nvPr/>
        </p:nvSpPr>
        <p:spPr>
          <a:xfrm>
            <a:off x="954171" y="319701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>
                <a:solidFill>
                  <a:schemeClr val="bg2">
                    <a:lumMod val="25000"/>
                  </a:schemeClr>
                </a:solidFill>
              </a:rPr>
              <a:t>短视频社交软件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9CC056EE-FB76-A54F-8C64-1F3F93157DC9}"/>
              </a:ext>
            </a:extLst>
          </p:cNvPr>
          <p:cNvSpPr txBox="1"/>
          <p:nvPr/>
        </p:nvSpPr>
        <p:spPr>
          <a:xfrm>
            <a:off x="3547940" y="3197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>
                <a:solidFill>
                  <a:schemeClr val="bg2">
                    <a:lumMod val="25000"/>
                  </a:schemeClr>
                </a:solidFill>
              </a:rPr>
              <a:t>体育社交软件</a:t>
            </a: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ACD2776B-BF75-FA42-9A96-25B0642853C7}"/>
              </a:ext>
            </a:extLst>
          </p:cNvPr>
          <p:cNvSpPr txBox="1"/>
          <p:nvPr/>
        </p:nvSpPr>
        <p:spPr>
          <a:xfrm>
            <a:off x="5942292" y="319701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>
                <a:solidFill>
                  <a:schemeClr val="bg2">
                    <a:lumMod val="25000"/>
                  </a:schemeClr>
                </a:solidFill>
              </a:rPr>
              <a:t>新闻推荐软件</a:t>
            </a: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105184F2-6A0B-0B47-B058-B1C2FAB7CDEB}"/>
              </a:ext>
            </a:extLst>
          </p:cNvPr>
          <p:cNvSpPr txBox="1"/>
          <p:nvPr/>
        </p:nvSpPr>
        <p:spPr>
          <a:xfrm>
            <a:off x="1158694" y="564919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>
                <a:solidFill>
                  <a:schemeClr val="bg2">
                    <a:lumMod val="25000"/>
                  </a:schemeClr>
                </a:solidFill>
              </a:rPr>
              <a:t>短视频软件</a:t>
            </a: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A502CFAC-2A4E-7E4C-9679-4106770E1067}"/>
              </a:ext>
            </a:extLst>
          </p:cNvPr>
          <p:cNvSpPr txBox="1"/>
          <p:nvPr/>
        </p:nvSpPr>
        <p:spPr>
          <a:xfrm>
            <a:off x="3547938" y="564538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>
                <a:solidFill>
                  <a:schemeClr val="bg2">
                    <a:lumMod val="25000"/>
                  </a:schemeClr>
                </a:solidFill>
              </a:rPr>
              <a:t>搞笑娱乐软件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81718A-EB3F-CA47-B9FF-B387B44DFF4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0036863" y="4491095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8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C9A34C-764F-C345-84F3-F31E9983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案例分析之抖音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A7828A-8418-EC4C-8910-3D37D878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6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3076137-AB7D-2642-8C00-A9D947202F41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2192000" cy="5647867"/>
            <a:chOff x="0" y="0"/>
            <a:chExt cx="12192000" cy="5647867"/>
          </a:xfrm>
        </p:grpSpPr>
        <p:sp>
          <p:nvSpPr>
            <p:cNvPr id="7" name="íšlïḍê">
              <a:extLst>
                <a:ext uri="{FF2B5EF4-FFF2-40B4-BE49-F238E27FC236}">
                  <a16:creationId xmlns:a16="http://schemas.microsoft.com/office/drawing/2014/main" id="{755FEB48-3462-8642-AE7B-3C248262BB14}"/>
                </a:ext>
              </a:extLst>
            </p:cNvPr>
            <p:cNvSpPr/>
            <p:nvPr/>
          </p:nvSpPr>
          <p:spPr>
            <a:xfrm>
              <a:off x="0" y="0"/>
              <a:ext cx="12192000" cy="3920052"/>
            </a:xfrm>
            <a:custGeom>
              <a:avLst/>
              <a:gdLst>
                <a:gd name="connsiteX0" fmla="*/ 0 w 12192000"/>
                <a:gd name="connsiteY0" fmla="*/ 0 h 3920052"/>
                <a:gd name="connsiteX1" fmla="*/ 12192000 w 12192000"/>
                <a:gd name="connsiteY1" fmla="*/ 0 h 3920052"/>
                <a:gd name="connsiteX2" fmla="*/ 12192000 w 12192000"/>
                <a:gd name="connsiteY2" fmla="*/ 3920052 h 3920052"/>
                <a:gd name="connsiteX3" fmla="*/ 12073399 w 12192000"/>
                <a:gd name="connsiteY3" fmla="*/ 3854859 h 3920052"/>
                <a:gd name="connsiteX4" fmla="*/ 11149781 w 12192000"/>
                <a:gd name="connsiteY4" fmla="*/ 3480619 h 3920052"/>
                <a:gd name="connsiteX5" fmla="*/ 8023123 w 12192000"/>
                <a:gd name="connsiteY5" fmla="*/ 3156155 h 3920052"/>
                <a:gd name="connsiteX6" fmla="*/ 6253316 w 12192000"/>
                <a:gd name="connsiteY6" fmla="*/ 2241755 h 3920052"/>
                <a:gd name="connsiteX7" fmla="*/ 3510116 w 12192000"/>
                <a:gd name="connsiteY7" fmla="*/ 2123768 h 3920052"/>
                <a:gd name="connsiteX8" fmla="*/ 1297858 w 12192000"/>
                <a:gd name="connsiteY8" fmla="*/ 973394 h 3920052"/>
                <a:gd name="connsiteX9" fmla="*/ 49776 w 12192000"/>
                <a:gd name="connsiteY9" fmla="*/ 883059 h 3920052"/>
                <a:gd name="connsiteX10" fmla="*/ 0 w 12192000"/>
                <a:gd name="connsiteY10" fmla="*/ 883718 h 392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3920052">
                  <a:moveTo>
                    <a:pt x="0" y="0"/>
                  </a:moveTo>
                  <a:lnTo>
                    <a:pt x="12192000" y="0"/>
                  </a:lnTo>
                  <a:lnTo>
                    <a:pt x="12192000" y="3920052"/>
                  </a:lnTo>
                  <a:lnTo>
                    <a:pt x="12073399" y="3854859"/>
                  </a:lnTo>
                  <a:cubicBezTo>
                    <a:pt x="11824520" y="3715364"/>
                    <a:pt x="11552904" y="3564193"/>
                    <a:pt x="11149781" y="3480619"/>
                  </a:cubicBezTo>
                  <a:cubicBezTo>
                    <a:pt x="10343536" y="3313471"/>
                    <a:pt x="8839201" y="3362632"/>
                    <a:pt x="8023123" y="3156155"/>
                  </a:cubicBezTo>
                  <a:cubicBezTo>
                    <a:pt x="7207046" y="2949678"/>
                    <a:pt x="7005484" y="2413819"/>
                    <a:pt x="6253316" y="2241755"/>
                  </a:cubicBezTo>
                  <a:cubicBezTo>
                    <a:pt x="5501148" y="2069691"/>
                    <a:pt x="4336027" y="2335161"/>
                    <a:pt x="3510116" y="2123768"/>
                  </a:cubicBezTo>
                  <a:cubicBezTo>
                    <a:pt x="2684206" y="1912375"/>
                    <a:pt x="2050026" y="1199536"/>
                    <a:pt x="1297858" y="973394"/>
                  </a:cubicBezTo>
                  <a:cubicBezTo>
                    <a:pt x="921774" y="860323"/>
                    <a:pt x="469491" y="873842"/>
                    <a:pt x="49776" y="883059"/>
                  </a:cubicBezTo>
                  <a:lnTo>
                    <a:pt x="0" y="88371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íṩḻiḍe">
              <a:extLst>
                <a:ext uri="{FF2B5EF4-FFF2-40B4-BE49-F238E27FC236}">
                  <a16:creationId xmlns:a16="http://schemas.microsoft.com/office/drawing/2014/main" id="{C5CE82AB-4B70-D94E-BDC5-0772FE81105B}"/>
                </a:ext>
              </a:extLst>
            </p:cNvPr>
            <p:cNvSpPr/>
            <p:nvPr/>
          </p:nvSpPr>
          <p:spPr>
            <a:xfrm>
              <a:off x="4719409" y="1679116"/>
              <a:ext cx="3231614" cy="3968751"/>
            </a:xfrm>
            <a:prstGeom prst="roundRect">
              <a:avLst>
                <a:gd name="adj" fmla="val 4401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647700" dir="2700000" sx="89000" sy="89000" algn="tl" rotWithShape="0">
                <a:schemeClr val="tx1"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ïṩ1iḓe">
              <a:extLst>
                <a:ext uri="{FF2B5EF4-FFF2-40B4-BE49-F238E27FC236}">
                  <a16:creationId xmlns:a16="http://schemas.microsoft.com/office/drawing/2014/main" id="{868E0C84-1AC3-4049-A0E5-6E2E8CF02F4C}"/>
                </a:ext>
              </a:extLst>
            </p:cNvPr>
            <p:cNvSpPr/>
            <p:nvPr/>
          </p:nvSpPr>
          <p:spPr>
            <a:xfrm>
              <a:off x="8288874" y="1679116"/>
              <a:ext cx="3231614" cy="3968751"/>
            </a:xfrm>
            <a:prstGeom prst="roundRect">
              <a:avLst>
                <a:gd name="adj" fmla="val 4401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647700" dir="2700000" sx="89000" sy="89000" algn="tl" rotWithShape="0">
                <a:schemeClr val="tx1"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" name="íṡľíḍé">
              <a:extLst>
                <a:ext uri="{FF2B5EF4-FFF2-40B4-BE49-F238E27FC236}">
                  <a16:creationId xmlns:a16="http://schemas.microsoft.com/office/drawing/2014/main" id="{857AD131-0E7F-BB49-B6DB-4CAA8DC1899A}"/>
                </a:ext>
              </a:extLst>
            </p:cNvPr>
            <p:cNvSpPr txBox="1"/>
            <p:nvPr/>
          </p:nvSpPr>
          <p:spPr>
            <a:xfrm>
              <a:off x="673103" y="2984632"/>
              <a:ext cx="3843928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>
                <a:buSzPct val="25000"/>
              </a:pPr>
              <a:r>
                <a:rPr lang="zh-CN" altLang="en-US" sz="2800" b="1" dirty="0"/>
                <a:t>抖音分析</a:t>
              </a:r>
              <a:endParaRPr lang="en-US" sz="2800" b="1" dirty="0"/>
            </a:p>
          </p:txBody>
        </p:sp>
        <p:sp>
          <p:nvSpPr>
            <p:cNvPr id="11" name="iS1ïdé">
              <a:extLst>
                <a:ext uri="{FF2B5EF4-FFF2-40B4-BE49-F238E27FC236}">
                  <a16:creationId xmlns:a16="http://schemas.microsoft.com/office/drawing/2014/main" id="{B6784469-DD1C-3C45-B3B6-77194C0E7BF7}"/>
                </a:ext>
              </a:extLst>
            </p:cNvPr>
            <p:cNvSpPr txBox="1"/>
            <p:nvPr/>
          </p:nvSpPr>
          <p:spPr>
            <a:xfrm>
              <a:off x="673102" y="3836792"/>
              <a:ext cx="3231614" cy="11924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30000"/>
                </a:lnSpc>
                <a:buSzPct val="25000"/>
              </a:pPr>
              <a:r>
                <a:rPr lang="zh-CN" altLang="en-US" sz="1400" dirty="0"/>
                <a:t>抖音是字节跳动旗下最火的产品之一，目前日活用户超</a:t>
              </a:r>
              <a:r>
                <a:rPr lang="en-US" altLang="zh-CN" sz="1400" dirty="0"/>
                <a:t>3.2</a:t>
              </a:r>
              <a:r>
                <a:rPr lang="zh-CN" altLang="en-US" sz="1400" dirty="0"/>
                <a:t>亿</a:t>
              </a:r>
              <a:endParaRPr lang="en-US" sz="1400" dirty="0"/>
            </a:p>
          </p:txBody>
        </p:sp>
        <p:grpSp>
          <p:nvGrpSpPr>
            <p:cNvPr id="12" name="îşliďe">
              <a:extLst>
                <a:ext uri="{FF2B5EF4-FFF2-40B4-BE49-F238E27FC236}">
                  <a16:creationId xmlns:a16="http://schemas.microsoft.com/office/drawing/2014/main" id="{3441DA86-89D0-C946-B1F8-E771368678CF}"/>
                </a:ext>
              </a:extLst>
            </p:cNvPr>
            <p:cNvGrpSpPr/>
            <p:nvPr/>
          </p:nvGrpSpPr>
          <p:grpSpPr>
            <a:xfrm>
              <a:off x="5945381" y="1288838"/>
              <a:ext cx="779671" cy="779669"/>
              <a:chOff x="5945381" y="1288838"/>
              <a:chExt cx="779671" cy="779669"/>
            </a:xfrm>
          </p:grpSpPr>
          <p:sp>
            <p:nvSpPr>
              <p:cNvPr id="22" name="íśḻide">
                <a:extLst>
                  <a:ext uri="{FF2B5EF4-FFF2-40B4-BE49-F238E27FC236}">
                    <a16:creationId xmlns:a16="http://schemas.microsoft.com/office/drawing/2014/main" id="{ADF08C56-C8A8-9544-A9B7-D09780C167A9}"/>
                  </a:ext>
                </a:extLst>
              </p:cNvPr>
              <p:cNvSpPr/>
              <p:nvPr/>
            </p:nvSpPr>
            <p:spPr bwMode="auto">
              <a:xfrm>
                <a:off x="5945381" y="1288838"/>
                <a:ext cx="779671" cy="779669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>
                <a:solidFill>
                  <a:schemeClr val="bg1"/>
                </a:solidFill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3" name="íSľïḑe">
                <a:extLst>
                  <a:ext uri="{FF2B5EF4-FFF2-40B4-BE49-F238E27FC236}">
                    <a16:creationId xmlns:a16="http://schemas.microsoft.com/office/drawing/2014/main" id="{D4D264D9-5489-1A45-ACB6-397DEA28E26B}"/>
                  </a:ext>
                </a:extLst>
              </p:cNvPr>
              <p:cNvSpPr/>
              <p:nvPr/>
            </p:nvSpPr>
            <p:spPr bwMode="auto">
              <a:xfrm>
                <a:off x="6168033" y="1495696"/>
                <a:ext cx="334368" cy="36684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5882" y="21600"/>
                    </a:lnTo>
                    <a:lnTo>
                      <a:pt x="15882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  <a:moveTo>
                      <a:pt x="13658" y="21600"/>
                    </a:moveTo>
                    <a:lnTo>
                      <a:pt x="7941" y="21600"/>
                    </a:lnTo>
                    <a:lnTo>
                      <a:pt x="7941" y="9983"/>
                    </a:lnTo>
                    <a:lnTo>
                      <a:pt x="13658" y="9983"/>
                    </a:lnTo>
                    <a:cubicBezTo>
                      <a:pt x="13658" y="9983"/>
                      <a:pt x="13658" y="21600"/>
                      <a:pt x="13658" y="21600"/>
                    </a:cubicBezTo>
                    <a:close/>
                    <a:moveTo>
                      <a:pt x="5717" y="21600"/>
                    </a:moveTo>
                    <a:lnTo>
                      <a:pt x="0" y="21600"/>
                    </a:lnTo>
                    <a:lnTo>
                      <a:pt x="0" y="5989"/>
                    </a:lnTo>
                    <a:lnTo>
                      <a:pt x="5717" y="5989"/>
                    </a:lnTo>
                    <a:cubicBezTo>
                      <a:pt x="5717" y="5989"/>
                      <a:pt x="5717" y="21600"/>
                      <a:pt x="571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3" name="îŝľîḋè">
              <a:extLst>
                <a:ext uri="{FF2B5EF4-FFF2-40B4-BE49-F238E27FC236}">
                  <a16:creationId xmlns:a16="http://schemas.microsoft.com/office/drawing/2014/main" id="{132BE7AC-C72B-1D46-9FDF-330741F44B88}"/>
                </a:ext>
              </a:extLst>
            </p:cNvPr>
            <p:cNvGrpSpPr/>
            <p:nvPr/>
          </p:nvGrpSpPr>
          <p:grpSpPr>
            <a:xfrm>
              <a:off x="9514845" y="1288838"/>
              <a:ext cx="779671" cy="779669"/>
              <a:chOff x="5945381" y="1288838"/>
              <a:chExt cx="779671" cy="779669"/>
            </a:xfrm>
          </p:grpSpPr>
          <p:sp>
            <p:nvSpPr>
              <p:cNvPr id="20" name="işḷîdê">
                <a:extLst>
                  <a:ext uri="{FF2B5EF4-FFF2-40B4-BE49-F238E27FC236}">
                    <a16:creationId xmlns:a16="http://schemas.microsoft.com/office/drawing/2014/main" id="{5A5F719C-27E6-6A44-B81F-E5C6D32EF393}"/>
                  </a:ext>
                </a:extLst>
              </p:cNvPr>
              <p:cNvSpPr/>
              <p:nvPr/>
            </p:nvSpPr>
            <p:spPr bwMode="auto">
              <a:xfrm>
                <a:off x="5945381" y="1288838"/>
                <a:ext cx="779671" cy="779669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>
                <a:solidFill>
                  <a:schemeClr val="bg1"/>
                </a:solidFill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is1ïde">
                <a:extLst>
                  <a:ext uri="{FF2B5EF4-FFF2-40B4-BE49-F238E27FC236}">
                    <a16:creationId xmlns:a16="http://schemas.microsoft.com/office/drawing/2014/main" id="{99343299-63B2-D741-A977-A04FCC534121}"/>
                  </a:ext>
                </a:extLst>
              </p:cNvPr>
              <p:cNvSpPr/>
              <p:nvPr/>
            </p:nvSpPr>
            <p:spPr bwMode="auto">
              <a:xfrm>
                <a:off x="6168033" y="1495696"/>
                <a:ext cx="334368" cy="36684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5882" y="21600"/>
                    </a:lnTo>
                    <a:lnTo>
                      <a:pt x="15882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  <a:moveTo>
                      <a:pt x="13658" y="21600"/>
                    </a:moveTo>
                    <a:lnTo>
                      <a:pt x="7941" y="21600"/>
                    </a:lnTo>
                    <a:lnTo>
                      <a:pt x="7941" y="9983"/>
                    </a:lnTo>
                    <a:lnTo>
                      <a:pt x="13658" y="9983"/>
                    </a:lnTo>
                    <a:cubicBezTo>
                      <a:pt x="13658" y="9983"/>
                      <a:pt x="13658" y="21600"/>
                      <a:pt x="13658" y="21600"/>
                    </a:cubicBezTo>
                    <a:close/>
                    <a:moveTo>
                      <a:pt x="5717" y="21600"/>
                    </a:moveTo>
                    <a:lnTo>
                      <a:pt x="0" y="21600"/>
                    </a:lnTo>
                    <a:lnTo>
                      <a:pt x="0" y="5989"/>
                    </a:lnTo>
                    <a:lnTo>
                      <a:pt x="5717" y="5989"/>
                    </a:lnTo>
                    <a:cubicBezTo>
                      <a:pt x="5717" y="5989"/>
                      <a:pt x="5717" y="21600"/>
                      <a:pt x="571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14" name="îšľîḓè">
              <a:extLst>
                <a:ext uri="{FF2B5EF4-FFF2-40B4-BE49-F238E27FC236}">
                  <a16:creationId xmlns:a16="http://schemas.microsoft.com/office/drawing/2014/main" id="{E99F0E7B-23C0-5545-AE53-AECC818A062C}"/>
                </a:ext>
              </a:extLst>
            </p:cNvPr>
            <p:cNvSpPr/>
            <p:nvPr/>
          </p:nvSpPr>
          <p:spPr>
            <a:xfrm>
              <a:off x="5190132" y="2221346"/>
              <a:ext cx="2290168" cy="551430"/>
            </a:xfrm>
            <a:prstGeom prst="roundRect">
              <a:avLst>
                <a:gd name="adj" fmla="val 1356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增长策略</a:t>
              </a:r>
            </a:p>
          </p:txBody>
        </p:sp>
        <p:sp>
          <p:nvSpPr>
            <p:cNvPr id="15" name="ïṩľíḑe">
              <a:extLst>
                <a:ext uri="{FF2B5EF4-FFF2-40B4-BE49-F238E27FC236}">
                  <a16:creationId xmlns:a16="http://schemas.microsoft.com/office/drawing/2014/main" id="{ED0E01AC-0B6B-A34D-BF67-BEA13018D419}"/>
                </a:ext>
              </a:extLst>
            </p:cNvPr>
            <p:cNvSpPr/>
            <p:nvPr/>
          </p:nvSpPr>
          <p:spPr bwMode="auto">
            <a:xfrm>
              <a:off x="4931812" y="2730906"/>
              <a:ext cx="2806808" cy="90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/>
                <a:t>平台内自有推荐，不需要有好友，用户进入后可以直接使用，没有使用门槛</a:t>
              </a:r>
              <a:endParaRPr lang="en-US" altLang="zh-CN" sz="1400" dirty="0"/>
            </a:p>
          </p:txBody>
        </p:sp>
        <p:sp>
          <p:nvSpPr>
            <p:cNvPr id="17" name="îṣḷíḋè">
              <a:extLst>
                <a:ext uri="{FF2B5EF4-FFF2-40B4-BE49-F238E27FC236}">
                  <a16:creationId xmlns:a16="http://schemas.microsoft.com/office/drawing/2014/main" id="{C1254959-D6CE-7346-A65C-9738EA8A7DE3}"/>
                </a:ext>
              </a:extLst>
            </p:cNvPr>
            <p:cNvSpPr/>
            <p:nvPr/>
          </p:nvSpPr>
          <p:spPr>
            <a:xfrm>
              <a:off x="8759596" y="2221346"/>
              <a:ext cx="2290168" cy="551430"/>
            </a:xfrm>
            <a:prstGeom prst="roundRect">
              <a:avLst>
                <a:gd name="adj" fmla="val 1356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网络聚集</a:t>
              </a:r>
            </a:p>
          </p:txBody>
        </p:sp>
        <p:sp>
          <p:nvSpPr>
            <p:cNvPr id="18" name="ïṩ1iḓê">
              <a:extLst>
                <a:ext uri="{FF2B5EF4-FFF2-40B4-BE49-F238E27FC236}">
                  <a16:creationId xmlns:a16="http://schemas.microsoft.com/office/drawing/2014/main" id="{A3FEF58C-7D96-3345-8905-6FC2FA4FE253}"/>
                </a:ext>
              </a:extLst>
            </p:cNvPr>
            <p:cNvSpPr/>
            <p:nvPr/>
          </p:nvSpPr>
          <p:spPr bwMode="auto">
            <a:xfrm>
              <a:off x="8501276" y="2773887"/>
              <a:ext cx="2806808" cy="90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altLang="zh-CN" sz="1600" dirty="0"/>
            </a:p>
          </p:txBody>
        </p:sp>
        <p:sp>
          <p:nvSpPr>
            <p:cNvPr id="19" name="íṥlîḑe">
              <a:extLst>
                <a:ext uri="{FF2B5EF4-FFF2-40B4-BE49-F238E27FC236}">
                  <a16:creationId xmlns:a16="http://schemas.microsoft.com/office/drawing/2014/main" id="{7D6EA8C0-34CA-E443-AB5E-56075EC16BEA}"/>
                </a:ext>
              </a:extLst>
            </p:cNvPr>
            <p:cNvSpPr/>
            <p:nvPr/>
          </p:nvSpPr>
          <p:spPr bwMode="auto">
            <a:xfrm>
              <a:off x="8553290" y="4420839"/>
              <a:ext cx="2806808" cy="90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/>
                <a:t>部分视频会在抖音、快手、微视多平台发布，但是由于不收费，该问题影响不是太大</a:t>
              </a:r>
              <a:endParaRPr lang="en-US" altLang="zh-CN" sz="1400" dirty="0"/>
            </a:p>
          </p:txBody>
        </p:sp>
      </p:grpSp>
      <p:sp>
        <p:nvSpPr>
          <p:cNvPr id="24" name="îšľîḓè">
            <a:extLst>
              <a:ext uri="{FF2B5EF4-FFF2-40B4-BE49-F238E27FC236}">
                <a16:creationId xmlns:a16="http://schemas.microsoft.com/office/drawing/2014/main" id="{C90D5419-EA7F-DF49-B47B-F763A5AB8385}"/>
              </a:ext>
            </a:extLst>
          </p:cNvPr>
          <p:cNvSpPr/>
          <p:nvPr/>
        </p:nvSpPr>
        <p:spPr>
          <a:xfrm>
            <a:off x="5190132" y="3937992"/>
            <a:ext cx="2290168" cy="551430"/>
          </a:xfrm>
          <a:prstGeom prst="roundRect">
            <a:avLst>
              <a:gd name="adj" fmla="val 135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网络效应</a:t>
            </a:r>
          </a:p>
        </p:txBody>
      </p:sp>
      <p:sp>
        <p:nvSpPr>
          <p:cNvPr id="25" name="ïṩľíḑe">
            <a:extLst>
              <a:ext uri="{FF2B5EF4-FFF2-40B4-BE49-F238E27FC236}">
                <a16:creationId xmlns:a16="http://schemas.microsoft.com/office/drawing/2014/main" id="{20014E89-D268-644C-B13E-9C6E44DC5DE3}"/>
              </a:ext>
            </a:extLst>
          </p:cNvPr>
          <p:cNvSpPr/>
          <p:nvPr/>
        </p:nvSpPr>
        <p:spPr bwMode="auto">
          <a:xfrm>
            <a:off x="4931812" y="4426770"/>
            <a:ext cx="2806808" cy="90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/>
              <a:t>更多的用户</a:t>
            </a:r>
            <a:r>
              <a:rPr lang="en-US" altLang="zh-CN" sz="1400" dirty="0"/>
              <a:t>-</a:t>
            </a:r>
            <a:r>
              <a:rPr lang="zh-CN" altLang="en-US" sz="1400" dirty="0"/>
              <a:t>更多的平台入驻</a:t>
            </a:r>
            <a:r>
              <a:rPr lang="en-US" altLang="zh-CN" sz="1400" dirty="0"/>
              <a:t>-</a:t>
            </a:r>
            <a:r>
              <a:rPr lang="zh-CN" altLang="en-US" sz="1400" dirty="0"/>
              <a:t>更多的内容</a:t>
            </a:r>
            <a:r>
              <a:rPr lang="en-US" altLang="zh-CN" sz="1400" dirty="0"/>
              <a:t>-</a:t>
            </a:r>
            <a:r>
              <a:rPr lang="zh-CN" altLang="en-US" sz="1400" dirty="0"/>
              <a:t>更多的用户，形成了网络效应</a:t>
            </a:r>
            <a:endParaRPr lang="en-US" altLang="zh-CN" sz="1400" dirty="0"/>
          </a:p>
        </p:txBody>
      </p:sp>
      <p:sp>
        <p:nvSpPr>
          <p:cNvPr id="26" name="îṣḷíḋè">
            <a:extLst>
              <a:ext uri="{FF2B5EF4-FFF2-40B4-BE49-F238E27FC236}">
                <a16:creationId xmlns:a16="http://schemas.microsoft.com/office/drawing/2014/main" id="{A59B4DAD-2827-284F-8863-37112E6A9924}"/>
              </a:ext>
            </a:extLst>
          </p:cNvPr>
          <p:cNvSpPr/>
          <p:nvPr/>
        </p:nvSpPr>
        <p:spPr>
          <a:xfrm>
            <a:off x="8920459" y="3932223"/>
            <a:ext cx="2290168" cy="551430"/>
          </a:xfrm>
          <a:prstGeom prst="roundRect">
            <a:avLst>
              <a:gd name="adj" fmla="val 135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多平台脆弱性</a:t>
            </a:r>
          </a:p>
        </p:txBody>
      </p:sp>
      <p:sp>
        <p:nvSpPr>
          <p:cNvPr id="27" name="ïṩľíḑe">
            <a:extLst>
              <a:ext uri="{FF2B5EF4-FFF2-40B4-BE49-F238E27FC236}">
                <a16:creationId xmlns:a16="http://schemas.microsoft.com/office/drawing/2014/main" id="{A3C6AAE9-E348-0F42-940A-CDBA98A4D8C5}"/>
              </a:ext>
            </a:extLst>
          </p:cNvPr>
          <p:cNvSpPr/>
          <p:nvPr/>
        </p:nvSpPr>
        <p:spPr bwMode="auto">
          <a:xfrm>
            <a:off x="8501276" y="2767956"/>
            <a:ext cx="2806808" cy="90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/>
              <a:t>属于可防卫的网络，用户关心的是网络上的全部内容，而不是用户所在地的内容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75474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E54828-A39C-D34C-BA84-5220EFB3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083FBA-4493-0F45-B5B4-C6C93639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053425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" name="ís1ïḓe">
            <a:extLst>
              <a:ext uri="{FF2B5EF4-FFF2-40B4-BE49-F238E27FC236}">
                <a16:creationId xmlns:a16="http://schemas.microsoft.com/office/drawing/2014/main" id="{05F52705-6BF7-714C-B313-C8395CDCA488}"/>
              </a:ext>
            </a:extLst>
          </p:cNvPr>
          <p:cNvSpPr/>
          <p:nvPr/>
        </p:nvSpPr>
        <p:spPr bwMode="auto">
          <a:xfrm>
            <a:off x="4625350" y="219635"/>
            <a:ext cx="6893550" cy="3657150"/>
          </a:xfrm>
          <a:custGeom>
            <a:avLst/>
            <a:gdLst>
              <a:gd name="T0" fmla="*/ 0 w 17066"/>
              <a:gd name="T1" fmla="*/ 3745 h 9054"/>
              <a:gd name="T2" fmla="*/ 43 w 17066"/>
              <a:gd name="T3" fmla="*/ 9054 h 9054"/>
              <a:gd name="T4" fmla="*/ 13906 w 17066"/>
              <a:gd name="T5" fmla="*/ 3329 h 9054"/>
              <a:gd name="T6" fmla="*/ 14887 w 17066"/>
              <a:gd name="T7" fmla="*/ 4970 h 9054"/>
              <a:gd name="T8" fmla="*/ 17066 w 17066"/>
              <a:gd name="T9" fmla="*/ 0 h 9054"/>
              <a:gd name="T10" fmla="*/ 11673 w 17066"/>
              <a:gd name="T11" fmla="*/ 374 h 9054"/>
              <a:gd name="T12" fmla="*/ 12878 w 17066"/>
              <a:gd name="T13" fmla="*/ 1747 h 9054"/>
              <a:gd name="T14" fmla="*/ 0 w 17066"/>
              <a:gd name="T15" fmla="*/ 3745 h 9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66" h="9054">
                <a:moveTo>
                  <a:pt x="0" y="3745"/>
                </a:moveTo>
                <a:cubicBezTo>
                  <a:pt x="1308" y="4943"/>
                  <a:pt x="794" y="7586"/>
                  <a:pt x="43" y="9054"/>
                </a:cubicBezTo>
                <a:cubicBezTo>
                  <a:pt x="8436" y="7239"/>
                  <a:pt x="9699" y="6504"/>
                  <a:pt x="13906" y="3329"/>
                </a:cubicBezTo>
                <a:cubicBezTo>
                  <a:pt x="14128" y="3714"/>
                  <a:pt x="14887" y="4970"/>
                  <a:pt x="14887" y="4970"/>
                </a:cubicBezTo>
                <a:cubicBezTo>
                  <a:pt x="17066" y="0"/>
                  <a:pt x="17066" y="0"/>
                  <a:pt x="17066" y="0"/>
                </a:cubicBezTo>
                <a:cubicBezTo>
                  <a:pt x="11673" y="374"/>
                  <a:pt x="11673" y="374"/>
                  <a:pt x="11673" y="374"/>
                </a:cubicBezTo>
                <a:cubicBezTo>
                  <a:pt x="11673" y="374"/>
                  <a:pt x="12707" y="1537"/>
                  <a:pt x="12878" y="1747"/>
                </a:cubicBezTo>
                <a:cubicBezTo>
                  <a:pt x="11581" y="2821"/>
                  <a:pt x="7647" y="4766"/>
                  <a:pt x="0" y="3745"/>
                </a:cubicBezTo>
              </a:path>
            </a:pathLst>
          </a:custGeom>
          <a:gradFill>
            <a:gsLst>
              <a:gs pos="0">
                <a:schemeClr val="bg1">
                  <a:lumMod val="75000"/>
                  <a:alpha val="1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8400000" scaled="0"/>
          </a:gradFill>
          <a:ln>
            <a:noFill/>
          </a:ln>
        </p:spPr>
        <p:txBody>
          <a:bodyPr vert="horz" wrap="square" lIns="121913" tIns="60957" rIns="121913" bIns="60957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8" name="íṧḻiḍê">
            <a:extLst>
              <a:ext uri="{FF2B5EF4-FFF2-40B4-BE49-F238E27FC236}">
                <a16:creationId xmlns:a16="http://schemas.microsoft.com/office/drawing/2014/main" id="{22561E1C-7908-3343-ADE2-34B4853A6E15}"/>
              </a:ext>
            </a:extLst>
          </p:cNvPr>
          <p:cNvGrpSpPr/>
          <p:nvPr/>
        </p:nvGrpSpPr>
        <p:grpSpPr>
          <a:xfrm>
            <a:off x="660400" y="3264533"/>
            <a:ext cx="1993976" cy="2682529"/>
            <a:chOff x="660400" y="3451571"/>
            <a:chExt cx="3434123" cy="2682529"/>
          </a:xfrm>
        </p:grpSpPr>
        <p:sp>
          <p:nvSpPr>
            <p:cNvPr id="41" name="ïsļíḍe">
              <a:extLst>
                <a:ext uri="{FF2B5EF4-FFF2-40B4-BE49-F238E27FC236}">
                  <a16:creationId xmlns:a16="http://schemas.microsoft.com/office/drawing/2014/main" id="{F1B2611F-96B8-4B4C-B171-77721659F110}"/>
                </a:ext>
              </a:extLst>
            </p:cNvPr>
            <p:cNvSpPr/>
            <p:nvPr/>
          </p:nvSpPr>
          <p:spPr>
            <a:xfrm>
              <a:off x="660400" y="3451571"/>
              <a:ext cx="3434123" cy="2682529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i$ḷîďê">
              <a:extLst>
                <a:ext uri="{FF2B5EF4-FFF2-40B4-BE49-F238E27FC236}">
                  <a16:creationId xmlns:a16="http://schemas.microsoft.com/office/drawing/2014/main" id="{C297FEA8-F561-2F4F-A0AD-529743078DCF}"/>
                </a:ext>
              </a:extLst>
            </p:cNvPr>
            <p:cNvSpPr/>
            <p:nvPr/>
          </p:nvSpPr>
          <p:spPr>
            <a:xfrm>
              <a:off x="660400" y="3451571"/>
              <a:ext cx="3434123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43" name="íṧ1iḑe">
              <a:extLst>
                <a:ext uri="{FF2B5EF4-FFF2-40B4-BE49-F238E27FC236}">
                  <a16:creationId xmlns:a16="http://schemas.microsoft.com/office/drawing/2014/main" id="{12F07D9C-24C2-1D42-A61D-6CC2E156EBC6}"/>
                </a:ext>
              </a:extLst>
            </p:cNvPr>
            <p:cNvGrpSpPr/>
            <p:nvPr/>
          </p:nvGrpSpPr>
          <p:grpSpPr>
            <a:xfrm>
              <a:off x="725403" y="3709546"/>
              <a:ext cx="3304117" cy="1661690"/>
              <a:chOff x="660400" y="4982172"/>
              <a:chExt cx="2792766" cy="1661690"/>
            </a:xfrm>
            <a:solidFill>
              <a:schemeClr val="bg1"/>
            </a:solidFill>
          </p:grpSpPr>
          <p:sp>
            <p:nvSpPr>
              <p:cNvPr id="44" name="iśľîḋê">
                <a:extLst>
                  <a:ext uri="{FF2B5EF4-FFF2-40B4-BE49-F238E27FC236}">
                    <a16:creationId xmlns:a16="http://schemas.microsoft.com/office/drawing/2014/main" id="{1DED75F4-54E6-6D40-BF5C-C51C502465CC}"/>
                  </a:ext>
                </a:extLst>
              </p:cNvPr>
              <p:cNvSpPr/>
              <p:nvPr/>
            </p:nvSpPr>
            <p:spPr bwMode="auto">
              <a:xfrm>
                <a:off x="660400" y="5389482"/>
                <a:ext cx="2792762" cy="12543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400" dirty="0"/>
                  <a:t>用户进入使用，能够查看自己想要看的新闻</a:t>
                </a:r>
                <a:endParaRPr lang="en-US" altLang="zh-CN" sz="1400" dirty="0"/>
              </a:p>
            </p:txBody>
          </p:sp>
          <p:sp>
            <p:nvSpPr>
              <p:cNvPr id="45" name="íś1ïďê">
                <a:extLst>
                  <a:ext uri="{FF2B5EF4-FFF2-40B4-BE49-F238E27FC236}">
                    <a16:creationId xmlns:a16="http://schemas.microsoft.com/office/drawing/2014/main" id="{D5D0F16A-9944-3B4D-A3E4-13AA55ABB502}"/>
                  </a:ext>
                </a:extLst>
              </p:cNvPr>
              <p:cNvSpPr txBox="1"/>
              <p:nvPr/>
            </p:nvSpPr>
            <p:spPr bwMode="auto">
              <a:xfrm>
                <a:off x="660401" y="4982172"/>
                <a:ext cx="2792765" cy="4073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平台内留存</a:t>
                </a:r>
                <a:endParaRPr lang="en-US" altLang="zh-CN" b="1" dirty="0"/>
              </a:p>
            </p:txBody>
          </p:sp>
        </p:grpSp>
      </p:grpSp>
      <p:sp>
        <p:nvSpPr>
          <p:cNvPr id="9" name="i$ļîḋè">
            <a:extLst>
              <a:ext uri="{FF2B5EF4-FFF2-40B4-BE49-F238E27FC236}">
                <a16:creationId xmlns:a16="http://schemas.microsoft.com/office/drawing/2014/main" id="{C897912E-6B71-E242-A814-F2CB853293AF}"/>
              </a:ext>
            </a:extLst>
          </p:cNvPr>
          <p:cNvSpPr/>
          <p:nvPr/>
        </p:nvSpPr>
        <p:spPr>
          <a:xfrm>
            <a:off x="1485080" y="5378033"/>
            <a:ext cx="344616" cy="417090"/>
          </a:xfrm>
          <a:custGeom>
            <a:avLst/>
            <a:gdLst>
              <a:gd name="connsiteX0" fmla="*/ 182271 w 501297"/>
              <a:gd name="connsiteY0" fmla="*/ 515718 h 606722"/>
              <a:gd name="connsiteX1" fmla="*/ 151922 w 501297"/>
              <a:gd name="connsiteY1" fmla="*/ 546023 h 606722"/>
              <a:gd name="connsiteX2" fmla="*/ 182271 w 501297"/>
              <a:gd name="connsiteY2" fmla="*/ 576328 h 606722"/>
              <a:gd name="connsiteX3" fmla="*/ 203809 w 501297"/>
              <a:gd name="connsiteY3" fmla="*/ 567441 h 606722"/>
              <a:gd name="connsiteX4" fmla="*/ 212708 w 501297"/>
              <a:gd name="connsiteY4" fmla="*/ 546023 h 606722"/>
              <a:gd name="connsiteX5" fmla="*/ 182271 w 501297"/>
              <a:gd name="connsiteY5" fmla="*/ 515718 h 606722"/>
              <a:gd name="connsiteX6" fmla="*/ 432133 w 501297"/>
              <a:gd name="connsiteY6" fmla="*/ 219106 h 606722"/>
              <a:gd name="connsiteX7" fmla="*/ 501297 w 501297"/>
              <a:gd name="connsiteY7" fmla="*/ 288234 h 606722"/>
              <a:gd name="connsiteX8" fmla="*/ 432133 w 501297"/>
              <a:gd name="connsiteY8" fmla="*/ 357273 h 606722"/>
              <a:gd name="connsiteX9" fmla="*/ 432133 w 501297"/>
              <a:gd name="connsiteY9" fmla="*/ 310981 h 606722"/>
              <a:gd name="connsiteX10" fmla="*/ 182271 w 501297"/>
              <a:gd name="connsiteY10" fmla="*/ 310981 h 606722"/>
              <a:gd name="connsiteX11" fmla="*/ 182271 w 501297"/>
              <a:gd name="connsiteY11" fmla="*/ 265488 h 606722"/>
              <a:gd name="connsiteX12" fmla="*/ 432133 w 501297"/>
              <a:gd name="connsiteY12" fmla="*/ 265488 h 606722"/>
              <a:gd name="connsiteX13" fmla="*/ 30438 w 501297"/>
              <a:gd name="connsiteY13" fmla="*/ 0 h 606722"/>
              <a:gd name="connsiteX14" fmla="*/ 334192 w 501297"/>
              <a:gd name="connsiteY14" fmla="*/ 0 h 606722"/>
              <a:gd name="connsiteX15" fmla="*/ 364541 w 501297"/>
              <a:gd name="connsiteY15" fmla="*/ 30305 h 606722"/>
              <a:gd name="connsiteX16" fmla="*/ 364541 w 501297"/>
              <a:gd name="connsiteY16" fmla="*/ 219956 h 606722"/>
              <a:gd name="connsiteX17" fmla="*/ 318974 w 501297"/>
              <a:gd name="connsiteY17" fmla="*/ 219956 h 606722"/>
              <a:gd name="connsiteX18" fmla="*/ 318974 w 501297"/>
              <a:gd name="connsiteY18" fmla="*/ 91004 h 606722"/>
              <a:gd name="connsiteX19" fmla="*/ 45568 w 501297"/>
              <a:gd name="connsiteY19" fmla="*/ 91004 h 606722"/>
              <a:gd name="connsiteX20" fmla="*/ 45568 w 501297"/>
              <a:gd name="connsiteY20" fmla="*/ 485325 h 606722"/>
              <a:gd name="connsiteX21" fmla="*/ 318974 w 501297"/>
              <a:gd name="connsiteY21" fmla="*/ 485325 h 606722"/>
              <a:gd name="connsiteX22" fmla="*/ 318974 w 501297"/>
              <a:gd name="connsiteY22" fmla="*/ 356462 h 606722"/>
              <a:gd name="connsiteX23" fmla="*/ 364541 w 501297"/>
              <a:gd name="connsiteY23" fmla="*/ 356462 h 606722"/>
              <a:gd name="connsiteX24" fmla="*/ 364541 w 501297"/>
              <a:gd name="connsiteY24" fmla="*/ 576328 h 606722"/>
              <a:gd name="connsiteX25" fmla="*/ 334192 w 501297"/>
              <a:gd name="connsiteY25" fmla="*/ 606722 h 606722"/>
              <a:gd name="connsiteX26" fmla="*/ 30438 w 501297"/>
              <a:gd name="connsiteY26" fmla="*/ 606722 h 606722"/>
              <a:gd name="connsiteX27" fmla="*/ 0 w 501297"/>
              <a:gd name="connsiteY27" fmla="*/ 576328 h 606722"/>
              <a:gd name="connsiteX28" fmla="*/ 0 w 501297"/>
              <a:gd name="connsiteY28" fmla="*/ 30305 h 606722"/>
              <a:gd name="connsiteX29" fmla="*/ 30438 w 501297"/>
              <a:gd name="connsiteY2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01297" h="606722">
                <a:moveTo>
                  <a:pt x="182271" y="515718"/>
                </a:moveTo>
                <a:cubicBezTo>
                  <a:pt x="165539" y="515718"/>
                  <a:pt x="151922" y="529316"/>
                  <a:pt x="151922" y="546023"/>
                </a:cubicBezTo>
                <a:cubicBezTo>
                  <a:pt x="151922" y="562731"/>
                  <a:pt x="165539" y="576328"/>
                  <a:pt x="182271" y="576328"/>
                </a:cubicBezTo>
                <a:cubicBezTo>
                  <a:pt x="190459" y="576328"/>
                  <a:pt x="198024" y="573218"/>
                  <a:pt x="203809" y="567441"/>
                </a:cubicBezTo>
                <a:cubicBezTo>
                  <a:pt x="209505" y="561754"/>
                  <a:pt x="212708" y="554111"/>
                  <a:pt x="212708" y="546023"/>
                </a:cubicBezTo>
                <a:cubicBezTo>
                  <a:pt x="212708" y="529316"/>
                  <a:pt x="199092" y="515718"/>
                  <a:pt x="182271" y="515718"/>
                </a:cubicBezTo>
                <a:close/>
                <a:moveTo>
                  <a:pt x="432133" y="219106"/>
                </a:moveTo>
                <a:lnTo>
                  <a:pt x="501297" y="288234"/>
                </a:lnTo>
                <a:lnTo>
                  <a:pt x="432133" y="357273"/>
                </a:lnTo>
                <a:lnTo>
                  <a:pt x="432133" y="310981"/>
                </a:lnTo>
                <a:lnTo>
                  <a:pt x="182271" y="310981"/>
                </a:lnTo>
                <a:lnTo>
                  <a:pt x="182271" y="265488"/>
                </a:lnTo>
                <a:lnTo>
                  <a:pt x="432133" y="265488"/>
                </a:lnTo>
                <a:close/>
                <a:moveTo>
                  <a:pt x="30438" y="0"/>
                </a:moveTo>
                <a:lnTo>
                  <a:pt x="334192" y="0"/>
                </a:lnTo>
                <a:cubicBezTo>
                  <a:pt x="351013" y="0"/>
                  <a:pt x="364541" y="13598"/>
                  <a:pt x="364541" y="30305"/>
                </a:cubicBezTo>
                <a:lnTo>
                  <a:pt x="364541" y="219956"/>
                </a:lnTo>
                <a:lnTo>
                  <a:pt x="318974" y="219956"/>
                </a:lnTo>
                <a:lnTo>
                  <a:pt x="318974" y="91004"/>
                </a:lnTo>
                <a:lnTo>
                  <a:pt x="45568" y="91004"/>
                </a:lnTo>
                <a:lnTo>
                  <a:pt x="45568" y="485325"/>
                </a:lnTo>
                <a:lnTo>
                  <a:pt x="318974" y="485325"/>
                </a:lnTo>
                <a:lnTo>
                  <a:pt x="318974" y="356462"/>
                </a:lnTo>
                <a:lnTo>
                  <a:pt x="364541" y="356462"/>
                </a:lnTo>
                <a:lnTo>
                  <a:pt x="364541" y="576328"/>
                </a:lnTo>
                <a:cubicBezTo>
                  <a:pt x="364541" y="593125"/>
                  <a:pt x="351013" y="606722"/>
                  <a:pt x="334192" y="606722"/>
                </a:cubicBezTo>
                <a:lnTo>
                  <a:pt x="3043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30305"/>
                </a:lnTo>
                <a:cubicBezTo>
                  <a:pt x="0" y="13598"/>
                  <a:pt x="13617" y="0"/>
                  <a:pt x="30438" y="0"/>
                </a:cubicBez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0" name="íśļîḍè">
            <a:extLst>
              <a:ext uri="{FF2B5EF4-FFF2-40B4-BE49-F238E27FC236}">
                <a16:creationId xmlns:a16="http://schemas.microsoft.com/office/drawing/2014/main" id="{50137504-BE92-FD4F-9B1D-7311D716F869}"/>
              </a:ext>
            </a:extLst>
          </p:cNvPr>
          <p:cNvGrpSpPr/>
          <p:nvPr/>
        </p:nvGrpSpPr>
        <p:grpSpPr>
          <a:xfrm>
            <a:off x="2876531" y="2722888"/>
            <a:ext cx="1993976" cy="3224174"/>
            <a:chOff x="4372589" y="2909926"/>
            <a:chExt cx="3434123" cy="3224174"/>
          </a:xfrm>
        </p:grpSpPr>
        <p:grpSp>
          <p:nvGrpSpPr>
            <p:cNvPr id="35" name="îŝļiḓé">
              <a:extLst>
                <a:ext uri="{FF2B5EF4-FFF2-40B4-BE49-F238E27FC236}">
                  <a16:creationId xmlns:a16="http://schemas.microsoft.com/office/drawing/2014/main" id="{83D86667-1CA4-D24A-817E-8B19A5CA6FAB}"/>
                </a:ext>
              </a:extLst>
            </p:cNvPr>
            <p:cNvGrpSpPr/>
            <p:nvPr/>
          </p:nvGrpSpPr>
          <p:grpSpPr>
            <a:xfrm>
              <a:off x="4372589" y="2909926"/>
              <a:ext cx="3434123" cy="3224174"/>
              <a:chOff x="4372589" y="2909926"/>
              <a:chExt cx="3434123" cy="3224174"/>
            </a:xfrm>
          </p:grpSpPr>
          <p:sp>
            <p:nvSpPr>
              <p:cNvPr id="39" name="îslídê">
                <a:extLst>
                  <a:ext uri="{FF2B5EF4-FFF2-40B4-BE49-F238E27FC236}">
                    <a16:creationId xmlns:a16="http://schemas.microsoft.com/office/drawing/2014/main" id="{DCCE39B8-40A7-2D4C-84CF-B1F1DA5EEE0E}"/>
                  </a:ext>
                </a:extLst>
              </p:cNvPr>
              <p:cNvSpPr/>
              <p:nvPr/>
            </p:nvSpPr>
            <p:spPr>
              <a:xfrm>
                <a:off x="4372589" y="2909926"/>
                <a:ext cx="3434123" cy="10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0" name="îṡḻiḍè">
                <a:extLst>
                  <a:ext uri="{FF2B5EF4-FFF2-40B4-BE49-F238E27FC236}">
                    <a16:creationId xmlns:a16="http://schemas.microsoft.com/office/drawing/2014/main" id="{583DB8E0-D2CD-FB47-85FF-F8B4091CBB55}"/>
                  </a:ext>
                </a:extLst>
              </p:cNvPr>
              <p:cNvSpPr/>
              <p:nvPr/>
            </p:nvSpPr>
            <p:spPr>
              <a:xfrm>
                <a:off x="4372589" y="2909926"/>
                <a:ext cx="3434123" cy="3224174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36" name="ïšlíḍè">
              <a:extLst>
                <a:ext uri="{FF2B5EF4-FFF2-40B4-BE49-F238E27FC236}">
                  <a16:creationId xmlns:a16="http://schemas.microsoft.com/office/drawing/2014/main" id="{CFC4CC9A-7B2C-FF4C-BA35-607DF2404748}"/>
                </a:ext>
              </a:extLst>
            </p:cNvPr>
            <p:cNvGrpSpPr/>
            <p:nvPr/>
          </p:nvGrpSpPr>
          <p:grpSpPr>
            <a:xfrm>
              <a:off x="4437592" y="3385706"/>
              <a:ext cx="3304117" cy="1661690"/>
              <a:chOff x="660400" y="4982172"/>
              <a:chExt cx="2792766" cy="1661690"/>
            </a:xfrm>
            <a:solidFill>
              <a:schemeClr val="bg1"/>
            </a:solidFill>
          </p:grpSpPr>
          <p:sp>
            <p:nvSpPr>
              <p:cNvPr id="37" name="ïṡlíḍe">
                <a:extLst>
                  <a:ext uri="{FF2B5EF4-FFF2-40B4-BE49-F238E27FC236}">
                    <a16:creationId xmlns:a16="http://schemas.microsoft.com/office/drawing/2014/main" id="{BE2D2F34-BA7F-EE47-A216-67023C9806AA}"/>
                  </a:ext>
                </a:extLst>
              </p:cNvPr>
              <p:cNvSpPr/>
              <p:nvPr/>
            </p:nvSpPr>
            <p:spPr bwMode="auto">
              <a:xfrm>
                <a:off x="660400" y="5389482"/>
                <a:ext cx="2792762" cy="12543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400" dirty="0"/>
                  <a:t>通过推荐算法，提供给用户他们关注的新闻</a:t>
                </a:r>
                <a:endParaRPr lang="en-US" altLang="zh-CN" sz="1400" dirty="0"/>
              </a:p>
            </p:txBody>
          </p:sp>
          <p:sp>
            <p:nvSpPr>
              <p:cNvPr id="38" name="ïŝḻíḑè">
                <a:extLst>
                  <a:ext uri="{FF2B5EF4-FFF2-40B4-BE49-F238E27FC236}">
                    <a16:creationId xmlns:a16="http://schemas.microsoft.com/office/drawing/2014/main" id="{80BFCA58-D74B-1441-8611-58956E7FCCF3}"/>
                  </a:ext>
                </a:extLst>
              </p:cNvPr>
              <p:cNvSpPr txBox="1"/>
              <p:nvPr/>
            </p:nvSpPr>
            <p:spPr bwMode="auto">
              <a:xfrm>
                <a:off x="660401" y="4982172"/>
                <a:ext cx="2792765" cy="4073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精准推荐</a:t>
                </a:r>
                <a:endParaRPr lang="en-US" altLang="zh-CN" b="1" dirty="0"/>
              </a:p>
            </p:txBody>
          </p:sp>
        </p:grpSp>
      </p:grpSp>
      <p:sp>
        <p:nvSpPr>
          <p:cNvPr id="11" name="išlïḋe">
            <a:extLst>
              <a:ext uri="{FF2B5EF4-FFF2-40B4-BE49-F238E27FC236}">
                <a16:creationId xmlns:a16="http://schemas.microsoft.com/office/drawing/2014/main" id="{A2C80DB8-8561-CE4E-BD2A-E956E4D0A708}"/>
              </a:ext>
            </a:extLst>
          </p:cNvPr>
          <p:cNvSpPr/>
          <p:nvPr/>
        </p:nvSpPr>
        <p:spPr>
          <a:xfrm>
            <a:off x="3701211" y="5054193"/>
            <a:ext cx="344616" cy="417090"/>
          </a:xfrm>
          <a:custGeom>
            <a:avLst/>
            <a:gdLst>
              <a:gd name="connsiteX0" fmla="*/ 182271 w 501297"/>
              <a:gd name="connsiteY0" fmla="*/ 515718 h 606722"/>
              <a:gd name="connsiteX1" fmla="*/ 151922 w 501297"/>
              <a:gd name="connsiteY1" fmla="*/ 546023 h 606722"/>
              <a:gd name="connsiteX2" fmla="*/ 182271 w 501297"/>
              <a:gd name="connsiteY2" fmla="*/ 576328 h 606722"/>
              <a:gd name="connsiteX3" fmla="*/ 203809 w 501297"/>
              <a:gd name="connsiteY3" fmla="*/ 567441 h 606722"/>
              <a:gd name="connsiteX4" fmla="*/ 212708 w 501297"/>
              <a:gd name="connsiteY4" fmla="*/ 546023 h 606722"/>
              <a:gd name="connsiteX5" fmla="*/ 182271 w 501297"/>
              <a:gd name="connsiteY5" fmla="*/ 515718 h 606722"/>
              <a:gd name="connsiteX6" fmla="*/ 432133 w 501297"/>
              <a:gd name="connsiteY6" fmla="*/ 219106 h 606722"/>
              <a:gd name="connsiteX7" fmla="*/ 501297 w 501297"/>
              <a:gd name="connsiteY7" fmla="*/ 288234 h 606722"/>
              <a:gd name="connsiteX8" fmla="*/ 432133 w 501297"/>
              <a:gd name="connsiteY8" fmla="*/ 357273 h 606722"/>
              <a:gd name="connsiteX9" fmla="*/ 432133 w 501297"/>
              <a:gd name="connsiteY9" fmla="*/ 310981 h 606722"/>
              <a:gd name="connsiteX10" fmla="*/ 182271 w 501297"/>
              <a:gd name="connsiteY10" fmla="*/ 310981 h 606722"/>
              <a:gd name="connsiteX11" fmla="*/ 182271 w 501297"/>
              <a:gd name="connsiteY11" fmla="*/ 265488 h 606722"/>
              <a:gd name="connsiteX12" fmla="*/ 432133 w 501297"/>
              <a:gd name="connsiteY12" fmla="*/ 265488 h 606722"/>
              <a:gd name="connsiteX13" fmla="*/ 30438 w 501297"/>
              <a:gd name="connsiteY13" fmla="*/ 0 h 606722"/>
              <a:gd name="connsiteX14" fmla="*/ 334192 w 501297"/>
              <a:gd name="connsiteY14" fmla="*/ 0 h 606722"/>
              <a:gd name="connsiteX15" fmla="*/ 364541 w 501297"/>
              <a:gd name="connsiteY15" fmla="*/ 30305 h 606722"/>
              <a:gd name="connsiteX16" fmla="*/ 364541 w 501297"/>
              <a:gd name="connsiteY16" fmla="*/ 219956 h 606722"/>
              <a:gd name="connsiteX17" fmla="*/ 318974 w 501297"/>
              <a:gd name="connsiteY17" fmla="*/ 219956 h 606722"/>
              <a:gd name="connsiteX18" fmla="*/ 318974 w 501297"/>
              <a:gd name="connsiteY18" fmla="*/ 91004 h 606722"/>
              <a:gd name="connsiteX19" fmla="*/ 45568 w 501297"/>
              <a:gd name="connsiteY19" fmla="*/ 91004 h 606722"/>
              <a:gd name="connsiteX20" fmla="*/ 45568 w 501297"/>
              <a:gd name="connsiteY20" fmla="*/ 485325 h 606722"/>
              <a:gd name="connsiteX21" fmla="*/ 318974 w 501297"/>
              <a:gd name="connsiteY21" fmla="*/ 485325 h 606722"/>
              <a:gd name="connsiteX22" fmla="*/ 318974 w 501297"/>
              <a:gd name="connsiteY22" fmla="*/ 356462 h 606722"/>
              <a:gd name="connsiteX23" fmla="*/ 364541 w 501297"/>
              <a:gd name="connsiteY23" fmla="*/ 356462 h 606722"/>
              <a:gd name="connsiteX24" fmla="*/ 364541 w 501297"/>
              <a:gd name="connsiteY24" fmla="*/ 576328 h 606722"/>
              <a:gd name="connsiteX25" fmla="*/ 334192 w 501297"/>
              <a:gd name="connsiteY25" fmla="*/ 606722 h 606722"/>
              <a:gd name="connsiteX26" fmla="*/ 30438 w 501297"/>
              <a:gd name="connsiteY26" fmla="*/ 606722 h 606722"/>
              <a:gd name="connsiteX27" fmla="*/ 0 w 501297"/>
              <a:gd name="connsiteY27" fmla="*/ 576328 h 606722"/>
              <a:gd name="connsiteX28" fmla="*/ 0 w 501297"/>
              <a:gd name="connsiteY28" fmla="*/ 30305 h 606722"/>
              <a:gd name="connsiteX29" fmla="*/ 30438 w 501297"/>
              <a:gd name="connsiteY2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01297" h="606722">
                <a:moveTo>
                  <a:pt x="182271" y="515718"/>
                </a:moveTo>
                <a:cubicBezTo>
                  <a:pt x="165539" y="515718"/>
                  <a:pt x="151922" y="529316"/>
                  <a:pt x="151922" y="546023"/>
                </a:cubicBezTo>
                <a:cubicBezTo>
                  <a:pt x="151922" y="562731"/>
                  <a:pt x="165539" y="576328"/>
                  <a:pt x="182271" y="576328"/>
                </a:cubicBezTo>
                <a:cubicBezTo>
                  <a:pt x="190459" y="576328"/>
                  <a:pt x="198024" y="573218"/>
                  <a:pt x="203809" y="567441"/>
                </a:cubicBezTo>
                <a:cubicBezTo>
                  <a:pt x="209505" y="561754"/>
                  <a:pt x="212708" y="554111"/>
                  <a:pt x="212708" y="546023"/>
                </a:cubicBezTo>
                <a:cubicBezTo>
                  <a:pt x="212708" y="529316"/>
                  <a:pt x="199092" y="515718"/>
                  <a:pt x="182271" y="515718"/>
                </a:cubicBezTo>
                <a:close/>
                <a:moveTo>
                  <a:pt x="432133" y="219106"/>
                </a:moveTo>
                <a:lnTo>
                  <a:pt x="501297" y="288234"/>
                </a:lnTo>
                <a:lnTo>
                  <a:pt x="432133" y="357273"/>
                </a:lnTo>
                <a:lnTo>
                  <a:pt x="432133" y="310981"/>
                </a:lnTo>
                <a:lnTo>
                  <a:pt x="182271" y="310981"/>
                </a:lnTo>
                <a:lnTo>
                  <a:pt x="182271" y="265488"/>
                </a:lnTo>
                <a:lnTo>
                  <a:pt x="432133" y="265488"/>
                </a:lnTo>
                <a:close/>
                <a:moveTo>
                  <a:pt x="30438" y="0"/>
                </a:moveTo>
                <a:lnTo>
                  <a:pt x="334192" y="0"/>
                </a:lnTo>
                <a:cubicBezTo>
                  <a:pt x="351013" y="0"/>
                  <a:pt x="364541" y="13598"/>
                  <a:pt x="364541" y="30305"/>
                </a:cubicBezTo>
                <a:lnTo>
                  <a:pt x="364541" y="219956"/>
                </a:lnTo>
                <a:lnTo>
                  <a:pt x="318974" y="219956"/>
                </a:lnTo>
                <a:lnTo>
                  <a:pt x="318974" y="91004"/>
                </a:lnTo>
                <a:lnTo>
                  <a:pt x="45568" y="91004"/>
                </a:lnTo>
                <a:lnTo>
                  <a:pt x="45568" y="485325"/>
                </a:lnTo>
                <a:lnTo>
                  <a:pt x="318974" y="485325"/>
                </a:lnTo>
                <a:lnTo>
                  <a:pt x="318974" y="356462"/>
                </a:lnTo>
                <a:lnTo>
                  <a:pt x="364541" y="356462"/>
                </a:lnTo>
                <a:lnTo>
                  <a:pt x="364541" y="576328"/>
                </a:lnTo>
                <a:cubicBezTo>
                  <a:pt x="364541" y="593125"/>
                  <a:pt x="351013" y="606722"/>
                  <a:pt x="334192" y="606722"/>
                </a:cubicBezTo>
                <a:lnTo>
                  <a:pt x="3043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30305"/>
                </a:lnTo>
                <a:cubicBezTo>
                  <a:pt x="0" y="13598"/>
                  <a:pt x="13617" y="0"/>
                  <a:pt x="30438" y="0"/>
                </a:cubicBezTo>
                <a:close/>
              </a:path>
            </a:pathLst>
          </a:custGeom>
          <a:solidFill>
            <a:schemeClr val="accent2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2" name="iṡḷïḓé">
            <a:extLst>
              <a:ext uri="{FF2B5EF4-FFF2-40B4-BE49-F238E27FC236}">
                <a16:creationId xmlns:a16="http://schemas.microsoft.com/office/drawing/2014/main" id="{D4073F0B-0579-8441-BE41-E54E66DA8349}"/>
              </a:ext>
            </a:extLst>
          </p:cNvPr>
          <p:cNvGrpSpPr/>
          <p:nvPr/>
        </p:nvGrpSpPr>
        <p:grpSpPr>
          <a:xfrm>
            <a:off x="5092662" y="2181243"/>
            <a:ext cx="1993976" cy="3765819"/>
            <a:chOff x="8084777" y="2368281"/>
            <a:chExt cx="3434123" cy="3765819"/>
          </a:xfrm>
        </p:grpSpPr>
        <p:grpSp>
          <p:nvGrpSpPr>
            <p:cNvPr id="29" name="iṧḻiďè">
              <a:extLst>
                <a:ext uri="{FF2B5EF4-FFF2-40B4-BE49-F238E27FC236}">
                  <a16:creationId xmlns:a16="http://schemas.microsoft.com/office/drawing/2014/main" id="{F101DF61-1FD9-114B-A031-C5E791F6FA96}"/>
                </a:ext>
              </a:extLst>
            </p:cNvPr>
            <p:cNvGrpSpPr/>
            <p:nvPr/>
          </p:nvGrpSpPr>
          <p:grpSpPr>
            <a:xfrm>
              <a:off x="8084777" y="2368281"/>
              <a:ext cx="3434123" cy="3765819"/>
              <a:chOff x="8084777" y="2368281"/>
              <a:chExt cx="3434123" cy="3765819"/>
            </a:xfrm>
          </p:grpSpPr>
          <p:sp>
            <p:nvSpPr>
              <p:cNvPr id="33" name="íṡḻíďé">
                <a:extLst>
                  <a:ext uri="{FF2B5EF4-FFF2-40B4-BE49-F238E27FC236}">
                    <a16:creationId xmlns:a16="http://schemas.microsoft.com/office/drawing/2014/main" id="{A61C2067-ACAF-EA49-9407-DC446FB9E1F5}"/>
                  </a:ext>
                </a:extLst>
              </p:cNvPr>
              <p:cNvSpPr/>
              <p:nvPr/>
            </p:nvSpPr>
            <p:spPr>
              <a:xfrm>
                <a:off x="8084777" y="2368281"/>
                <a:ext cx="3434123" cy="376581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4" name="îṧlídê">
                <a:extLst>
                  <a:ext uri="{FF2B5EF4-FFF2-40B4-BE49-F238E27FC236}">
                    <a16:creationId xmlns:a16="http://schemas.microsoft.com/office/drawing/2014/main" id="{F9623989-6574-2346-AB8F-10D03FA6A0F7}"/>
                  </a:ext>
                </a:extLst>
              </p:cNvPr>
              <p:cNvSpPr/>
              <p:nvPr/>
            </p:nvSpPr>
            <p:spPr>
              <a:xfrm>
                <a:off x="8084777" y="2368281"/>
                <a:ext cx="3434123" cy="108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30" name="iśļíḍê">
              <a:extLst>
                <a:ext uri="{FF2B5EF4-FFF2-40B4-BE49-F238E27FC236}">
                  <a16:creationId xmlns:a16="http://schemas.microsoft.com/office/drawing/2014/main" id="{7BE65C84-6A73-1346-B252-6006E114AA3D}"/>
                </a:ext>
              </a:extLst>
            </p:cNvPr>
            <p:cNvGrpSpPr/>
            <p:nvPr/>
          </p:nvGrpSpPr>
          <p:grpSpPr>
            <a:xfrm>
              <a:off x="8149780" y="3114883"/>
              <a:ext cx="3304117" cy="1661690"/>
              <a:chOff x="660400" y="4982172"/>
              <a:chExt cx="2792766" cy="1661690"/>
            </a:xfrm>
            <a:solidFill>
              <a:schemeClr val="bg1"/>
            </a:solidFill>
          </p:grpSpPr>
          <p:sp>
            <p:nvSpPr>
              <p:cNvPr id="31" name="iśḻîdé">
                <a:extLst>
                  <a:ext uri="{FF2B5EF4-FFF2-40B4-BE49-F238E27FC236}">
                    <a16:creationId xmlns:a16="http://schemas.microsoft.com/office/drawing/2014/main" id="{42A491F0-222B-8046-A9BA-677CB4982ED7}"/>
                  </a:ext>
                </a:extLst>
              </p:cNvPr>
              <p:cNvSpPr/>
              <p:nvPr/>
            </p:nvSpPr>
            <p:spPr bwMode="auto">
              <a:xfrm>
                <a:off x="660400" y="5389482"/>
                <a:ext cx="2792762" cy="12543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400" dirty="0"/>
                  <a:t>精准推荐吸引更多的用户进入</a:t>
                </a:r>
                <a:endParaRPr lang="en-US" altLang="zh-CN" sz="1400" dirty="0"/>
              </a:p>
            </p:txBody>
          </p:sp>
          <p:sp>
            <p:nvSpPr>
              <p:cNvPr id="32" name="îṧḷíḓé">
                <a:extLst>
                  <a:ext uri="{FF2B5EF4-FFF2-40B4-BE49-F238E27FC236}">
                    <a16:creationId xmlns:a16="http://schemas.microsoft.com/office/drawing/2014/main" id="{EA48B670-A11F-5949-BE0D-A4B94BAC9138}"/>
                  </a:ext>
                </a:extLst>
              </p:cNvPr>
              <p:cNvSpPr txBox="1"/>
              <p:nvPr/>
            </p:nvSpPr>
            <p:spPr bwMode="auto">
              <a:xfrm>
                <a:off x="660401" y="4982172"/>
                <a:ext cx="2792765" cy="4073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用户增加</a:t>
                </a:r>
                <a:endParaRPr lang="en-US" altLang="zh-CN" b="1" dirty="0"/>
              </a:p>
            </p:txBody>
          </p:sp>
        </p:grpSp>
      </p:grpSp>
      <p:sp>
        <p:nvSpPr>
          <p:cNvPr id="13" name="íṡļïḍe">
            <a:extLst>
              <a:ext uri="{FF2B5EF4-FFF2-40B4-BE49-F238E27FC236}">
                <a16:creationId xmlns:a16="http://schemas.microsoft.com/office/drawing/2014/main" id="{A2319AF1-5808-ED46-9BF9-21F270138430}"/>
              </a:ext>
            </a:extLst>
          </p:cNvPr>
          <p:cNvSpPr/>
          <p:nvPr/>
        </p:nvSpPr>
        <p:spPr>
          <a:xfrm>
            <a:off x="5917342" y="4783370"/>
            <a:ext cx="344616" cy="417090"/>
          </a:xfrm>
          <a:custGeom>
            <a:avLst/>
            <a:gdLst>
              <a:gd name="connsiteX0" fmla="*/ 182271 w 501297"/>
              <a:gd name="connsiteY0" fmla="*/ 515718 h 606722"/>
              <a:gd name="connsiteX1" fmla="*/ 151922 w 501297"/>
              <a:gd name="connsiteY1" fmla="*/ 546023 h 606722"/>
              <a:gd name="connsiteX2" fmla="*/ 182271 w 501297"/>
              <a:gd name="connsiteY2" fmla="*/ 576328 h 606722"/>
              <a:gd name="connsiteX3" fmla="*/ 203809 w 501297"/>
              <a:gd name="connsiteY3" fmla="*/ 567441 h 606722"/>
              <a:gd name="connsiteX4" fmla="*/ 212708 w 501297"/>
              <a:gd name="connsiteY4" fmla="*/ 546023 h 606722"/>
              <a:gd name="connsiteX5" fmla="*/ 182271 w 501297"/>
              <a:gd name="connsiteY5" fmla="*/ 515718 h 606722"/>
              <a:gd name="connsiteX6" fmla="*/ 432133 w 501297"/>
              <a:gd name="connsiteY6" fmla="*/ 219106 h 606722"/>
              <a:gd name="connsiteX7" fmla="*/ 501297 w 501297"/>
              <a:gd name="connsiteY7" fmla="*/ 288234 h 606722"/>
              <a:gd name="connsiteX8" fmla="*/ 432133 w 501297"/>
              <a:gd name="connsiteY8" fmla="*/ 357273 h 606722"/>
              <a:gd name="connsiteX9" fmla="*/ 432133 w 501297"/>
              <a:gd name="connsiteY9" fmla="*/ 310981 h 606722"/>
              <a:gd name="connsiteX10" fmla="*/ 182271 w 501297"/>
              <a:gd name="connsiteY10" fmla="*/ 310981 h 606722"/>
              <a:gd name="connsiteX11" fmla="*/ 182271 w 501297"/>
              <a:gd name="connsiteY11" fmla="*/ 265488 h 606722"/>
              <a:gd name="connsiteX12" fmla="*/ 432133 w 501297"/>
              <a:gd name="connsiteY12" fmla="*/ 265488 h 606722"/>
              <a:gd name="connsiteX13" fmla="*/ 30438 w 501297"/>
              <a:gd name="connsiteY13" fmla="*/ 0 h 606722"/>
              <a:gd name="connsiteX14" fmla="*/ 334192 w 501297"/>
              <a:gd name="connsiteY14" fmla="*/ 0 h 606722"/>
              <a:gd name="connsiteX15" fmla="*/ 364541 w 501297"/>
              <a:gd name="connsiteY15" fmla="*/ 30305 h 606722"/>
              <a:gd name="connsiteX16" fmla="*/ 364541 w 501297"/>
              <a:gd name="connsiteY16" fmla="*/ 219956 h 606722"/>
              <a:gd name="connsiteX17" fmla="*/ 318974 w 501297"/>
              <a:gd name="connsiteY17" fmla="*/ 219956 h 606722"/>
              <a:gd name="connsiteX18" fmla="*/ 318974 w 501297"/>
              <a:gd name="connsiteY18" fmla="*/ 91004 h 606722"/>
              <a:gd name="connsiteX19" fmla="*/ 45568 w 501297"/>
              <a:gd name="connsiteY19" fmla="*/ 91004 h 606722"/>
              <a:gd name="connsiteX20" fmla="*/ 45568 w 501297"/>
              <a:gd name="connsiteY20" fmla="*/ 485325 h 606722"/>
              <a:gd name="connsiteX21" fmla="*/ 318974 w 501297"/>
              <a:gd name="connsiteY21" fmla="*/ 485325 h 606722"/>
              <a:gd name="connsiteX22" fmla="*/ 318974 w 501297"/>
              <a:gd name="connsiteY22" fmla="*/ 356462 h 606722"/>
              <a:gd name="connsiteX23" fmla="*/ 364541 w 501297"/>
              <a:gd name="connsiteY23" fmla="*/ 356462 h 606722"/>
              <a:gd name="connsiteX24" fmla="*/ 364541 w 501297"/>
              <a:gd name="connsiteY24" fmla="*/ 576328 h 606722"/>
              <a:gd name="connsiteX25" fmla="*/ 334192 w 501297"/>
              <a:gd name="connsiteY25" fmla="*/ 606722 h 606722"/>
              <a:gd name="connsiteX26" fmla="*/ 30438 w 501297"/>
              <a:gd name="connsiteY26" fmla="*/ 606722 h 606722"/>
              <a:gd name="connsiteX27" fmla="*/ 0 w 501297"/>
              <a:gd name="connsiteY27" fmla="*/ 576328 h 606722"/>
              <a:gd name="connsiteX28" fmla="*/ 0 w 501297"/>
              <a:gd name="connsiteY28" fmla="*/ 30305 h 606722"/>
              <a:gd name="connsiteX29" fmla="*/ 30438 w 501297"/>
              <a:gd name="connsiteY2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01297" h="606722">
                <a:moveTo>
                  <a:pt x="182271" y="515718"/>
                </a:moveTo>
                <a:cubicBezTo>
                  <a:pt x="165539" y="515718"/>
                  <a:pt x="151922" y="529316"/>
                  <a:pt x="151922" y="546023"/>
                </a:cubicBezTo>
                <a:cubicBezTo>
                  <a:pt x="151922" y="562731"/>
                  <a:pt x="165539" y="576328"/>
                  <a:pt x="182271" y="576328"/>
                </a:cubicBezTo>
                <a:cubicBezTo>
                  <a:pt x="190459" y="576328"/>
                  <a:pt x="198024" y="573218"/>
                  <a:pt x="203809" y="567441"/>
                </a:cubicBezTo>
                <a:cubicBezTo>
                  <a:pt x="209505" y="561754"/>
                  <a:pt x="212708" y="554111"/>
                  <a:pt x="212708" y="546023"/>
                </a:cubicBezTo>
                <a:cubicBezTo>
                  <a:pt x="212708" y="529316"/>
                  <a:pt x="199092" y="515718"/>
                  <a:pt x="182271" y="515718"/>
                </a:cubicBezTo>
                <a:close/>
                <a:moveTo>
                  <a:pt x="432133" y="219106"/>
                </a:moveTo>
                <a:lnTo>
                  <a:pt x="501297" y="288234"/>
                </a:lnTo>
                <a:lnTo>
                  <a:pt x="432133" y="357273"/>
                </a:lnTo>
                <a:lnTo>
                  <a:pt x="432133" y="310981"/>
                </a:lnTo>
                <a:lnTo>
                  <a:pt x="182271" y="310981"/>
                </a:lnTo>
                <a:lnTo>
                  <a:pt x="182271" y="265488"/>
                </a:lnTo>
                <a:lnTo>
                  <a:pt x="432133" y="265488"/>
                </a:lnTo>
                <a:close/>
                <a:moveTo>
                  <a:pt x="30438" y="0"/>
                </a:moveTo>
                <a:lnTo>
                  <a:pt x="334192" y="0"/>
                </a:lnTo>
                <a:cubicBezTo>
                  <a:pt x="351013" y="0"/>
                  <a:pt x="364541" y="13598"/>
                  <a:pt x="364541" y="30305"/>
                </a:cubicBezTo>
                <a:lnTo>
                  <a:pt x="364541" y="219956"/>
                </a:lnTo>
                <a:lnTo>
                  <a:pt x="318974" y="219956"/>
                </a:lnTo>
                <a:lnTo>
                  <a:pt x="318974" y="91004"/>
                </a:lnTo>
                <a:lnTo>
                  <a:pt x="45568" y="91004"/>
                </a:lnTo>
                <a:lnTo>
                  <a:pt x="45568" y="485325"/>
                </a:lnTo>
                <a:lnTo>
                  <a:pt x="318974" y="485325"/>
                </a:lnTo>
                <a:lnTo>
                  <a:pt x="318974" y="356462"/>
                </a:lnTo>
                <a:lnTo>
                  <a:pt x="364541" y="356462"/>
                </a:lnTo>
                <a:lnTo>
                  <a:pt x="364541" y="576328"/>
                </a:lnTo>
                <a:cubicBezTo>
                  <a:pt x="364541" y="593125"/>
                  <a:pt x="351013" y="606722"/>
                  <a:pt x="334192" y="606722"/>
                </a:cubicBezTo>
                <a:lnTo>
                  <a:pt x="3043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30305"/>
                </a:lnTo>
                <a:cubicBezTo>
                  <a:pt x="0" y="13598"/>
                  <a:pt x="13617" y="0"/>
                  <a:pt x="30438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ïŝlîḑe">
            <a:extLst>
              <a:ext uri="{FF2B5EF4-FFF2-40B4-BE49-F238E27FC236}">
                <a16:creationId xmlns:a16="http://schemas.microsoft.com/office/drawing/2014/main" id="{05715D22-C622-FE41-B792-FCAEAE66C02E}"/>
              </a:ext>
            </a:extLst>
          </p:cNvPr>
          <p:cNvSpPr txBox="1"/>
          <p:nvPr/>
        </p:nvSpPr>
        <p:spPr>
          <a:xfrm>
            <a:off x="660400" y="45492"/>
            <a:ext cx="3434123" cy="16839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400" b="1" dirty="0"/>
              <a:t>今日头条</a:t>
            </a:r>
            <a:endParaRPr lang="en-US" sz="2400" b="1" dirty="0"/>
          </a:p>
        </p:txBody>
      </p:sp>
      <p:grpSp>
        <p:nvGrpSpPr>
          <p:cNvPr id="15" name="ïšľiḋé">
            <a:extLst>
              <a:ext uri="{FF2B5EF4-FFF2-40B4-BE49-F238E27FC236}">
                <a16:creationId xmlns:a16="http://schemas.microsoft.com/office/drawing/2014/main" id="{3EAF6132-C50B-444A-8E04-F22E9A3D643C}"/>
              </a:ext>
            </a:extLst>
          </p:cNvPr>
          <p:cNvGrpSpPr/>
          <p:nvPr/>
        </p:nvGrpSpPr>
        <p:grpSpPr>
          <a:xfrm>
            <a:off x="7308793" y="1804074"/>
            <a:ext cx="1993976" cy="4142988"/>
            <a:chOff x="6181899" y="1991112"/>
            <a:chExt cx="1656000" cy="4142988"/>
          </a:xfrm>
        </p:grpSpPr>
        <p:sp>
          <p:nvSpPr>
            <p:cNvPr id="24" name="íṩľíďé">
              <a:extLst>
                <a:ext uri="{FF2B5EF4-FFF2-40B4-BE49-F238E27FC236}">
                  <a16:creationId xmlns:a16="http://schemas.microsoft.com/office/drawing/2014/main" id="{0C2F7D0C-3ABF-A542-BDC9-F98FBF5F4264}"/>
                </a:ext>
              </a:extLst>
            </p:cNvPr>
            <p:cNvSpPr/>
            <p:nvPr/>
          </p:nvSpPr>
          <p:spPr>
            <a:xfrm>
              <a:off x="6181899" y="1991112"/>
              <a:ext cx="1656000" cy="4142988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ïṥļiḋe">
              <a:extLst>
                <a:ext uri="{FF2B5EF4-FFF2-40B4-BE49-F238E27FC236}">
                  <a16:creationId xmlns:a16="http://schemas.microsoft.com/office/drawing/2014/main" id="{C457E77D-6687-4A48-BFF8-DDAF4E865BE2}"/>
                </a:ext>
              </a:extLst>
            </p:cNvPr>
            <p:cNvSpPr/>
            <p:nvPr/>
          </p:nvSpPr>
          <p:spPr>
            <a:xfrm>
              <a:off x="6181899" y="1991112"/>
              <a:ext cx="1656000" cy="10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26" name="í$1íḋé">
              <a:extLst>
                <a:ext uri="{FF2B5EF4-FFF2-40B4-BE49-F238E27FC236}">
                  <a16:creationId xmlns:a16="http://schemas.microsoft.com/office/drawing/2014/main" id="{7514DCEF-AFAE-CC4F-B535-B479170F407B}"/>
                </a:ext>
              </a:extLst>
            </p:cNvPr>
            <p:cNvGrpSpPr/>
            <p:nvPr/>
          </p:nvGrpSpPr>
          <p:grpSpPr>
            <a:xfrm>
              <a:off x="6213245" y="2737714"/>
              <a:ext cx="1593309" cy="1661690"/>
              <a:chOff x="660400" y="4982172"/>
              <a:chExt cx="2792766" cy="1661690"/>
            </a:xfrm>
            <a:solidFill>
              <a:schemeClr val="bg1"/>
            </a:solidFill>
          </p:grpSpPr>
          <p:sp>
            <p:nvSpPr>
              <p:cNvPr id="27" name="îśḷîḋè">
                <a:extLst>
                  <a:ext uri="{FF2B5EF4-FFF2-40B4-BE49-F238E27FC236}">
                    <a16:creationId xmlns:a16="http://schemas.microsoft.com/office/drawing/2014/main" id="{ECD2671C-DE79-7047-A3A7-8D75775AB092}"/>
                  </a:ext>
                </a:extLst>
              </p:cNvPr>
              <p:cNvSpPr/>
              <p:nvPr/>
            </p:nvSpPr>
            <p:spPr bwMode="auto">
              <a:xfrm>
                <a:off x="660400" y="5389482"/>
                <a:ext cx="2792762" cy="12543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400" dirty="0"/>
                  <a:t>更多的用户进入吸引了更多的新闻平台入驻</a:t>
                </a:r>
                <a:endParaRPr lang="en-US" altLang="zh-CN" sz="1400" dirty="0"/>
              </a:p>
            </p:txBody>
          </p:sp>
          <p:sp>
            <p:nvSpPr>
              <p:cNvPr id="28" name="ísḷíďé">
                <a:extLst>
                  <a:ext uri="{FF2B5EF4-FFF2-40B4-BE49-F238E27FC236}">
                    <a16:creationId xmlns:a16="http://schemas.microsoft.com/office/drawing/2014/main" id="{7C28D514-2D14-5B4E-B0F5-6023534AFE6E}"/>
                  </a:ext>
                </a:extLst>
              </p:cNvPr>
              <p:cNvSpPr txBox="1"/>
              <p:nvPr/>
            </p:nvSpPr>
            <p:spPr bwMode="auto">
              <a:xfrm>
                <a:off x="660401" y="4982172"/>
                <a:ext cx="2792765" cy="4073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入驻增加</a:t>
                </a:r>
                <a:endParaRPr lang="en-US" altLang="zh-CN" b="1" dirty="0"/>
              </a:p>
            </p:txBody>
          </p:sp>
        </p:grpSp>
      </p:grpSp>
      <p:sp>
        <p:nvSpPr>
          <p:cNvPr id="16" name="iṧliḑè">
            <a:extLst>
              <a:ext uri="{FF2B5EF4-FFF2-40B4-BE49-F238E27FC236}">
                <a16:creationId xmlns:a16="http://schemas.microsoft.com/office/drawing/2014/main" id="{C3D55E80-124B-D44D-90E9-67BB324799C1}"/>
              </a:ext>
            </a:extLst>
          </p:cNvPr>
          <p:cNvSpPr/>
          <p:nvPr/>
        </p:nvSpPr>
        <p:spPr>
          <a:xfrm>
            <a:off x="8133473" y="4406201"/>
            <a:ext cx="344616" cy="417090"/>
          </a:xfrm>
          <a:custGeom>
            <a:avLst/>
            <a:gdLst>
              <a:gd name="connsiteX0" fmla="*/ 182271 w 501297"/>
              <a:gd name="connsiteY0" fmla="*/ 515718 h 606722"/>
              <a:gd name="connsiteX1" fmla="*/ 151922 w 501297"/>
              <a:gd name="connsiteY1" fmla="*/ 546023 h 606722"/>
              <a:gd name="connsiteX2" fmla="*/ 182271 w 501297"/>
              <a:gd name="connsiteY2" fmla="*/ 576328 h 606722"/>
              <a:gd name="connsiteX3" fmla="*/ 203809 w 501297"/>
              <a:gd name="connsiteY3" fmla="*/ 567441 h 606722"/>
              <a:gd name="connsiteX4" fmla="*/ 212708 w 501297"/>
              <a:gd name="connsiteY4" fmla="*/ 546023 h 606722"/>
              <a:gd name="connsiteX5" fmla="*/ 182271 w 501297"/>
              <a:gd name="connsiteY5" fmla="*/ 515718 h 606722"/>
              <a:gd name="connsiteX6" fmla="*/ 432133 w 501297"/>
              <a:gd name="connsiteY6" fmla="*/ 219106 h 606722"/>
              <a:gd name="connsiteX7" fmla="*/ 501297 w 501297"/>
              <a:gd name="connsiteY7" fmla="*/ 288234 h 606722"/>
              <a:gd name="connsiteX8" fmla="*/ 432133 w 501297"/>
              <a:gd name="connsiteY8" fmla="*/ 357273 h 606722"/>
              <a:gd name="connsiteX9" fmla="*/ 432133 w 501297"/>
              <a:gd name="connsiteY9" fmla="*/ 310981 h 606722"/>
              <a:gd name="connsiteX10" fmla="*/ 182271 w 501297"/>
              <a:gd name="connsiteY10" fmla="*/ 310981 h 606722"/>
              <a:gd name="connsiteX11" fmla="*/ 182271 w 501297"/>
              <a:gd name="connsiteY11" fmla="*/ 265488 h 606722"/>
              <a:gd name="connsiteX12" fmla="*/ 432133 w 501297"/>
              <a:gd name="connsiteY12" fmla="*/ 265488 h 606722"/>
              <a:gd name="connsiteX13" fmla="*/ 30438 w 501297"/>
              <a:gd name="connsiteY13" fmla="*/ 0 h 606722"/>
              <a:gd name="connsiteX14" fmla="*/ 334192 w 501297"/>
              <a:gd name="connsiteY14" fmla="*/ 0 h 606722"/>
              <a:gd name="connsiteX15" fmla="*/ 364541 w 501297"/>
              <a:gd name="connsiteY15" fmla="*/ 30305 h 606722"/>
              <a:gd name="connsiteX16" fmla="*/ 364541 w 501297"/>
              <a:gd name="connsiteY16" fmla="*/ 219956 h 606722"/>
              <a:gd name="connsiteX17" fmla="*/ 318974 w 501297"/>
              <a:gd name="connsiteY17" fmla="*/ 219956 h 606722"/>
              <a:gd name="connsiteX18" fmla="*/ 318974 w 501297"/>
              <a:gd name="connsiteY18" fmla="*/ 91004 h 606722"/>
              <a:gd name="connsiteX19" fmla="*/ 45568 w 501297"/>
              <a:gd name="connsiteY19" fmla="*/ 91004 h 606722"/>
              <a:gd name="connsiteX20" fmla="*/ 45568 w 501297"/>
              <a:gd name="connsiteY20" fmla="*/ 485325 h 606722"/>
              <a:gd name="connsiteX21" fmla="*/ 318974 w 501297"/>
              <a:gd name="connsiteY21" fmla="*/ 485325 h 606722"/>
              <a:gd name="connsiteX22" fmla="*/ 318974 w 501297"/>
              <a:gd name="connsiteY22" fmla="*/ 356462 h 606722"/>
              <a:gd name="connsiteX23" fmla="*/ 364541 w 501297"/>
              <a:gd name="connsiteY23" fmla="*/ 356462 h 606722"/>
              <a:gd name="connsiteX24" fmla="*/ 364541 w 501297"/>
              <a:gd name="connsiteY24" fmla="*/ 576328 h 606722"/>
              <a:gd name="connsiteX25" fmla="*/ 334192 w 501297"/>
              <a:gd name="connsiteY25" fmla="*/ 606722 h 606722"/>
              <a:gd name="connsiteX26" fmla="*/ 30438 w 501297"/>
              <a:gd name="connsiteY26" fmla="*/ 606722 h 606722"/>
              <a:gd name="connsiteX27" fmla="*/ 0 w 501297"/>
              <a:gd name="connsiteY27" fmla="*/ 576328 h 606722"/>
              <a:gd name="connsiteX28" fmla="*/ 0 w 501297"/>
              <a:gd name="connsiteY28" fmla="*/ 30305 h 606722"/>
              <a:gd name="connsiteX29" fmla="*/ 30438 w 501297"/>
              <a:gd name="connsiteY2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01297" h="606722">
                <a:moveTo>
                  <a:pt x="182271" y="515718"/>
                </a:moveTo>
                <a:cubicBezTo>
                  <a:pt x="165539" y="515718"/>
                  <a:pt x="151922" y="529316"/>
                  <a:pt x="151922" y="546023"/>
                </a:cubicBezTo>
                <a:cubicBezTo>
                  <a:pt x="151922" y="562731"/>
                  <a:pt x="165539" y="576328"/>
                  <a:pt x="182271" y="576328"/>
                </a:cubicBezTo>
                <a:cubicBezTo>
                  <a:pt x="190459" y="576328"/>
                  <a:pt x="198024" y="573218"/>
                  <a:pt x="203809" y="567441"/>
                </a:cubicBezTo>
                <a:cubicBezTo>
                  <a:pt x="209505" y="561754"/>
                  <a:pt x="212708" y="554111"/>
                  <a:pt x="212708" y="546023"/>
                </a:cubicBezTo>
                <a:cubicBezTo>
                  <a:pt x="212708" y="529316"/>
                  <a:pt x="199092" y="515718"/>
                  <a:pt x="182271" y="515718"/>
                </a:cubicBezTo>
                <a:close/>
                <a:moveTo>
                  <a:pt x="432133" y="219106"/>
                </a:moveTo>
                <a:lnTo>
                  <a:pt x="501297" y="288234"/>
                </a:lnTo>
                <a:lnTo>
                  <a:pt x="432133" y="357273"/>
                </a:lnTo>
                <a:lnTo>
                  <a:pt x="432133" y="310981"/>
                </a:lnTo>
                <a:lnTo>
                  <a:pt x="182271" y="310981"/>
                </a:lnTo>
                <a:lnTo>
                  <a:pt x="182271" y="265488"/>
                </a:lnTo>
                <a:lnTo>
                  <a:pt x="432133" y="265488"/>
                </a:lnTo>
                <a:close/>
                <a:moveTo>
                  <a:pt x="30438" y="0"/>
                </a:moveTo>
                <a:lnTo>
                  <a:pt x="334192" y="0"/>
                </a:lnTo>
                <a:cubicBezTo>
                  <a:pt x="351013" y="0"/>
                  <a:pt x="364541" y="13598"/>
                  <a:pt x="364541" y="30305"/>
                </a:cubicBezTo>
                <a:lnTo>
                  <a:pt x="364541" y="219956"/>
                </a:lnTo>
                <a:lnTo>
                  <a:pt x="318974" y="219956"/>
                </a:lnTo>
                <a:lnTo>
                  <a:pt x="318974" y="91004"/>
                </a:lnTo>
                <a:lnTo>
                  <a:pt x="45568" y="91004"/>
                </a:lnTo>
                <a:lnTo>
                  <a:pt x="45568" y="485325"/>
                </a:lnTo>
                <a:lnTo>
                  <a:pt x="318974" y="485325"/>
                </a:lnTo>
                <a:lnTo>
                  <a:pt x="318974" y="356462"/>
                </a:lnTo>
                <a:lnTo>
                  <a:pt x="364541" y="356462"/>
                </a:lnTo>
                <a:lnTo>
                  <a:pt x="364541" y="576328"/>
                </a:lnTo>
                <a:cubicBezTo>
                  <a:pt x="364541" y="593125"/>
                  <a:pt x="351013" y="606722"/>
                  <a:pt x="334192" y="606722"/>
                </a:cubicBezTo>
                <a:lnTo>
                  <a:pt x="3043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30305"/>
                </a:lnTo>
                <a:cubicBezTo>
                  <a:pt x="0" y="13598"/>
                  <a:pt x="13617" y="0"/>
                  <a:pt x="3043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7" name="î$ľîde">
            <a:extLst>
              <a:ext uri="{FF2B5EF4-FFF2-40B4-BE49-F238E27FC236}">
                <a16:creationId xmlns:a16="http://schemas.microsoft.com/office/drawing/2014/main" id="{E06C0BE0-29A6-CE49-B1D1-0E2DC602451D}"/>
              </a:ext>
            </a:extLst>
          </p:cNvPr>
          <p:cNvGrpSpPr/>
          <p:nvPr/>
        </p:nvGrpSpPr>
        <p:grpSpPr>
          <a:xfrm>
            <a:off x="9524924" y="1426905"/>
            <a:ext cx="1993976" cy="4520157"/>
            <a:chOff x="8022399" y="1613943"/>
            <a:chExt cx="1656000" cy="4520157"/>
          </a:xfrm>
        </p:grpSpPr>
        <p:sp>
          <p:nvSpPr>
            <p:cNvPr id="19" name="îṡḷïḋé">
              <a:extLst>
                <a:ext uri="{FF2B5EF4-FFF2-40B4-BE49-F238E27FC236}">
                  <a16:creationId xmlns:a16="http://schemas.microsoft.com/office/drawing/2014/main" id="{9BAE9A86-084E-F246-8401-C1F29543D189}"/>
                </a:ext>
              </a:extLst>
            </p:cNvPr>
            <p:cNvSpPr/>
            <p:nvPr/>
          </p:nvSpPr>
          <p:spPr>
            <a:xfrm>
              <a:off x="8022399" y="1613943"/>
              <a:ext cx="1656000" cy="452015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isḻiḍe">
              <a:extLst>
                <a:ext uri="{FF2B5EF4-FFF2-40B4-BE49-F238E27FC236}">
                  <a16:creationId xmlns:a16="http://schemas.microsoft.com/office/drawing/2014/main" id="{25639E82-775E-D54E-B586-B19A4CA2872C}"/>
                </a:ext>
              </a:extLst>
            </p:cNvPr>
            <p:cNvSpPr/>
            <p:nvPr/>
          </p:nvSpPr>
          <p:spPr>
            <a:xfrm>
              <a:off x="8022399" y="1613943"/>
              <a:ext cx="1656000" cy="10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21" name="íṩļiḍé">
              <a:extLst>
                <a:ext uri="{FF2B5EF4-FFF2-40B4-BE49-F238E27FC236}">
                  <a16:creationId xmlns:a16="http://schemas.microsoft.com/office/drawing/2014/main" id="{C78D17EA-E760-FA4C-A234-C5712441F462}"/>
                </a:ext>
              </a:extLst>
            </p:cNvPr>
            <p:cNvGrpSpPr/>
            <p:nvPr/>
          </p:nvGrpSpPr>
          <p:grpSpPr>
            <a:xfrm>
              <a:off x="8053745" y="2360545"/>
              <a:ext cx="1593309" cy="1661690"/>
              <a:chOff x="660400" y="4982172"/>
              <a:chExt cx="2792766" cy="1661690"/>
            </a:xfrm>
            <a:solidFill>
              <a:schemeClr val="bg1"/>
            </a:solidFill>
          </p:grpSpPr>
          <p:sp>
            <p:nvSpPr>
              <p:cNvPr id="22" name="ïṡ1íḋe">
                <a:extLst>
                  <a:ext uri="{FF2B5EF4-FFF2-40B4-BE49-F238E27FC236}">
                    <a16:creationId xmlns:a16="http://schemas.microsoft.com/office/drawing/2014/main" id="{153888FE-2AA7-3E4D-A652-6EE111511CC4}"/>
                  </a:ext>
                </a:extLst>
              </p:cNvPr>
              <p:cNvSpPr/>
              <p:nvPr/>
            </p:nvSpPr>
            <p:spPr bwMode="auto">
              <a:xfrm>
                <a:off x="660400" y="5389482"/>
                <a:ext cx="2792762" cy="12543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400" dirty="0"/>
                  <a:t>形成了网络效应，用户入驻与平台入驻相互促进</a:t>
                </a:r>
                <a:endParaRPr lang="en-US" altLang="zh-CN" sz="1400" dirty="0"/>
              </a:p>
            </p:txBody>
          </p:sp>
          <p:sp>
            <p:nvSpPr>
              <p:cNvPr id="23" name="íSľïdè">
                <a:extLst>
                  <a:ext uri="{FF2B5EF4-FFF2-40B4-BE49-F238E27FC236}">
                    <a16:creationId xmlns:a16="http://schemas.microsoft.com/office/drawing/2014/main" id="{DA5253A5-6DDE-0249-B74D-D6DEDCACE298}"/>
                  </a:ext>
                </a:extLst>
              </p:cNvPr>
              <p:cNvSpPr txBox="1"/>
              <p:nvPr/>
            </p:nvSpPr>
            <p:spPr bwMode="auto">
              <a:xfrm>
                <a:off x="660401" y="4982172"/>
                <a:ext cx="2792765" cy="4073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网络效应</a:t>
                </a:r>
                <a:endParaRPr lang="en-US" altLang="zh-CN" b="1" dirty="0"/>
              </a:p>
            </p:txBody>
          </p:sp>
        </p:grpSp>
      </p:grpSp>
      <p:sp>
        <p:nvSpPr>
          <p:cNvPr id="18" name="íşļïḍe">
            <a:extLst>
              <a:ext uri="{FF2B5EF4-FFF2-40B4-BE49-F238E27FC236}">
                <a16:creationId xmlns:a16="http://schemas.microsoft.com/office/drawing/2014/main" id="{91CB98CC-E06D-6A43-830F-A10B6B72EB52}"/>
              </a:ext>
            </a:extLst>
          </p:cNvPr>
          <p:cNvSpPr/>
          <p:nvPr/>
        </p:nvSpPr>
        <p:spPr>
          <a:xfrm>
            <a:off x="10349604" y="4029032"/>
            <a:ext cx="344616" cy="417090"/>
          </a:xfrm>
          <a:custGeom>
            <a:avLst/>
            <a:gdLst>
              <a:gd name="connsiteX0" fmla="*/ 182271 w 501297"/>
              <a:gd name="connsiteY0" fmla="*/ 515718 h 606722"/>
              <a:gd name="connsiteX1" fmla="*/ 151922 w 501297"/>
              <a:gd name="connsiteY1" fmla="*/ 546023 h 606722"/>
              <a:gd name="connsiteX2" fmla="*/ 182271 w 501297"/>
              <a:gd name="connsiteY2" fmla="*/ 576328 h 606722"/>
              <a:gd name="connsiteX3" fmla="*/ 203809 w 501297"/>
              <a:gd name="connsiteY3" fmla="*/ 567441 h 606722"/>
              <a:gd name="connsiteX4" fmla="*/ 212708 w 501297"/>
              <a:gd name="connsiteY4" fmla="*/ 546023 h 606722"/>
              <a:gd name="connsiteX5" fmla="*/ 182271 w 501297"/>
              <a:gd name="connsiteY5" fmla="*/ 515718 h 606722"/>
              <a:gd name="connsiteX6" fmla="*/ 432133 w 501297"/>
              <a:gd name="connsiteY6" fmla="*/ 219106 h 606722"/>
              <a:gd name="connsiteX7" fmla="*/ 501297 w 501297"/>
              <a:gd name="connsiteY7" fmla="*/ 288234 h 606722"/>
              <a:gd name="connsiteX8" fmla="*/ 432133 w 501297"/>
              <a:gd name="connsiteY8" fmla="*/ 357273 h 606722"/>
              <a:gd name="connsiteX9" fmla="*/ 432133 w 501297"/>
              <a:gd name="connsiteY9" fmla="*/ 310981 h 606722"/>
              <a:gd name="connsiteX10" fmla="*/ 182271 w 501297"/>
              <a:gd name="connsiteY10" fmla="*/ 310981 h 606722"/>
              <a:gd name="connsiteX11" fmla="*/ 182271 w 501297"/>
              <a:gd name="connsiteY11" fmla="*/ 265488 h 606722"/>
              <a:gd name="connsiteX12" fmla="*/ 432133 w 501297"/>
              <a:gd name="connsiteY12" fmla="*/ 265488 h 606722"/>
              <a:gd name="connsiteX13" fmla="*/ 30438 w 501297"/>
              <a:gd name="connsiteY13" fmla="*/ 0 h 606722"/>
              <a:gd name="connsiteX14" fmla="*/ 334192 w 501297"/>
              <a:gd name="connsiteY14" fmla="*/ 0 h 606722"/>
              <a:gd name="connsiteX15" fmla="*/ 364541 w 501297"/>
              <a:gd name="connsiteY15" fmla="*/ 30305 h 606722"/>
              <a:gd name="connsiteX16" fmla="*/ 364541 w 501297"/>
              <a:gd name="connsiteY16" fmla="*/ 219956 h 606722"/>
              <a:gd name="connsiteX17" fmla="*/ 318974 w 501297"/>
              <a:gd name="connsiteY17" fmla="*/ 219956 h 606722"/>
              <a:gd name="connsiteX18" fmla="*/ 318974 w 501297"/>
              <a:gd name="connsiteY18" fmla="*/ 91004 h 606722"/>
              <a:gd name="connsiteX19" fmla="*/ 45568 w 501297"/>
              <a:gd name="connsiteY19" fmla="*/ 91004 h 606722"/>
              <a:gd name="connsiteX20" fmla="*/ 45568 w 501297"/>
              <a:gd name="connsiteY20" fmla="*/ 485325 h 606722"/>
              <a:gd name="connsiteX21" fmla="*/ 318974 w 501297"/>
              <a:gd name="connsiteY21" fmla="*/ 485325 h 606722"/>
              <a:gd name="connsiteX22" fmla="*/ 318974 w 501297"/>
              <a:gd name="connsiteY22" fmla="*/ 356462 h 606722"/>
              <a:gd name="connsiteX23" fmla="*/ 364541 w 501297"/>
              <a:gd name="connsiteY23" fmla="*/ 356462 h 606722"/>
              <a:gd name="connsiteX24" fmla="*/ 364541 w 501297"/>
              <a:gd name="connsiteY24" fmla="*/ 576328 h 606722"/>
              <a:gd name="connsiteX25" fmla="*/ 334192 w 501297"/>
              <a:gd name="connsiteY25" fmla="*/ 606722 h 606722"/>
              <a:gd name="connsiteX26" fmla="*/ 30438 w 501297"/>
              <a:gd name="connsiteY26" fmla="*/ 606722 h 606722"/>
              <a:gd name="connsiteX27" fmla="*/ 0 w 501297"/>
              <a:gd name="connsiteY27" fmla="*/ 576328 h 606722"/>
              <a:gd name="connsiteX28" fmla="*/ 0 w 501297"/>
              <a:gd name="connsiteY28" fmla="*/ 30305 h 606722"/>
              <a:gd name="connsiteX29" fmla="*/ 30438 w 501297"/>
              <a:gd name="connsiteY2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01297" h="606722">
                <a:moveTo>
                  <a:pt x="182271" y="515718"/>
                </a:moveTo>
                <a:cubicBezTo>
                  <a:pt x="165539" y="515718"/>
                  <a:pt x="151922" y="529316"/>
                  <a:pt x="151922" y="546023"/>
                </a:cubicBezTo>
                <a:cubicBezTo>
                  <a:pt x="151922" y="562731"/>
                  <a:pt x="165539" y="576328"/>
                  <a:pt x="182271" y="576328"/>
                </a:cubicBezTo>
                <a:cubicBezTo>
                  <a:pt x="190459" y="576328"/>
                  <a:pt x="198024" y="573218"/>
                  <a:pt x="203809" y="567441"/>
                </a:cubicBezTo>
                <a:cubicBezTo>
                  <a:pt x="209505" y="561754"/>
                  <a:pt x="212708" y="554111"/>
                  <a:pt x="212708" y="546023"/>
                </a:cubicBezTo>
                <a:cubicBezTo>
                  <a:pt x="212708" y="529316"/>
                  <a:pt x="199092" y="515718"/>
                  <a:pt x="182271" y="515718"/>
                </a:cubicBezTo>
                <a:close/>
                <a:moveTo>
                  <a:pt x="432133" y="219106"/>
                </a:moveTo>
                <a:lnTo>
                  <a:pt x="501297" y="288234"/>
                </a:lnTo>
                <a:lnTo>
                  <a:pt x="432133" y="357273"/>
                </a:lnTo>
                <a:lnTo>
                  <a:pt x="432133" y="310981"/>
                </a:lnTo>
                <a:lnTo>
                  <a:pt x="182271" y="310981"/>
                </a:lnTo>
                <a:lnTo>
                  <a:pt x="182271" y="265488"/>
                </a:lnTo>
                <a:lnTo>
                  <a:pt x="432133" y="265488"/>
                </a:lnTo>
                <a:close/>
                <a:moveTo>
                  <a:pt x="30438" y="0"/>
                </a:moveTo>
                <a:lnTo>
                  <a:pt x="334192" y="0"/>
                </a:lnTo>
                <a:cubicBezTo>
                  <a:pt x="351013" y="0"/>
                  <a:pt x="364541" y="13598"/>
                  <a:pt x="364541" y="30305"/>
                </a:cubicBezTo>
                <a:lnTo>
                  <a:pt x="364541" y="219956"/>
                </a:lnTo>
                <a:lnTo>
                  <a:pt x="318974" y="219956"/>
                </a:lnTo>
                <a:lnTo>
                  <a:pt x="318974" y="91004"/>
                </a:lnTo>
                <a:lnTo>
                  <a:pt x="45568" y="91004"/>
                </a:lnTo>
                <a:lnTo>
                  <a:pt x="45568" y="485325"/>
                </a:lnTo>
                <a:lnTo>
                  <a:pt x="318974" y="485325"/>
                </a:lnTo>
                <a:lnTo>
                  <a:pt x="318974" y="356462"/>
                </a:lnTo>
                <a:lnTo>
                  <a:pt x="364541" y="356462"/>
                </a:lnTo>
                <a:lnTo>
                  <a:pt x="364541" y="576328"/>
                </a:lnTo>
                <a:cubicBezTo>
                  <a:pt x="364541" y="593125"/>
                  <a:pt x="351013" y="606722"/>
                  <a:pt x="334192" y="606722"/>
                </a:cubicBezTo>
                <a:lnTo>
                  <a:pt x="3043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30305"/>
                </a:lnTo>
                <a:cubicBezTo>
                  <a:pt x="0" y="13598"/>
                  <a:pt x="13617" y="0"/>
                  <a:pt x="30438" y="0"/>
                </a:cubicBezTo>
                <a:close/>
              </a:path>
            </a:pathLst>
          </a:custGeom>
          <a:solidFill>
            <a:schemeClr val="accent5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6" name="iS1ïdé">
            <a:extLst>
              <a:ext uri="{FF2B5EF4-FFF2-40B4-BE49-F238E27FC236}">
                <a16:creationId xmlns:a16="http://schemas.microsoft.com/office/drawing/2014/main" id="{BDAEF5C3-ABC2-E649-84F2-6BCB61045FA5}"/>
              </a:ext>
            </a:extLst>
          </p:cNvPr>
          <p:cNvSpPr txBox="1"/>
          <p:nvPr/>
        </p:nvSpPr>
        <p:spPr>
          <a:xfrm>
            <a:off x="660400" y="1095570"/>
            <a:ext cx="5105469" cy="4071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今日头条是字节跳动最初的产品，现阶段日活用户超过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亿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3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A684F2-FEB1-D149-B64E-8CFA0142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626CAE-38ED-1145-B820-90E8AE19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任意多边形 342">
            <a:extLst>
              <a:ext uri="{FF2B5EF4-FFF2-40B4-BE49-F238E27FC236}">
                <a16:creationId xmlns:a16="http://schemas.microsoft.com/office/drawing/2014/main" id="{A321A043-1B97-FB44-9311-1250889A11A0}"/>
              </a:ext>
            </a:extLst>
          </p:cNvPr>
          <p:cNvSpPr/>
          <p:nvPr/>
        </p:nvSpPr>
        <p:spPr bwMode="auto">
          <a:xfrm rot="20360122" flipH="1">
            <a:off x="6700940" y="523200"/>
            <a:ext cx="4552849" cy="5475751"/>
          </a:xfrm>
          <a:custGeom>
            <a:avLst/>
            <a:gdLst>
              <a:gd name="T0" fmla="*/ 1753 w 1816"/>
              <a:gd name="T1" fmla="*/ 1448 h 2745"/>
              <a:gd name="T2" fmla="*/ 1297 w 1816"/>
              <a:gd name="T3" fmla="*/ 2563 h 2745"/>
              <a:gd name="T4" fmla="*/ 182 w 1816"/>
              <a:gd name="T5" fmla="*/ 2106 h 2745"/>
              <a:gd name="T6" fmla="*/ 638 w 1816"/>
              <a:gd name="T7" fmla="*/ 991 h 2745"/>
              <a:gd name="T8" fmla="*/ 1753 w 1816"/>
              <a:gd name="T9" fmla="*/ 1448 h 2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6" h="2745">
                <a:moveTo>
                  <a:pt x="1753" y="1448"/>
                </a:moveTo>
                <a:cubicBezTo>
                  <a:pt x="1816" y="1914"/>
                  <a:pt x="1731" y="2381"/>
                  <a:pt x="1297" y="2563"/>
                </a:cubicBezTo>
                <a:cubicBezTo>
                  <a:pt x="863" y="2745"/>
                  <a:pt x="363" y="2540"/>
                  <a:pt x="182" y="2106"/>
                </a:cubicBezTo>
                <a:cubicBezTo>
                  <a:pt x="0" y="1672"/>
                  <a:pt x="429" y="1413"/>
                  <a:pt x="638" y="991"/>
                </a:cubicBezTo>
                <a:cubicBezTo>
                  <a:pt x="1064" y="136"/>
                  <a:pt x="1559" y="0"/>
                  <a:pt x="1753" y="144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2000" b="1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DC719C-77E0-8F4D-8961-579C76539E13}"/>
              </a:ext>
            </a:extLst>
          </p:cNvPr>
          <p:cNvSpPr txBox="1"/>
          <p:nvPr/>
        </p:nvSpPr>
        <p:spPr>
          <a:xfrm>
            <a:off x="1156640" y="118990"/>
            <a:ext cx="4939359" cy="1012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400" b="1" dirty="0"/>
              <a:t>平台为什么成功？</a:t>
            </a:r>
            <a:endParaRPr lang="en-US" sz="24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1C1B0A9-BF8B-A944-96D1-4A06D9D106BF}"/>
              </a:ext>
            </a:extLst>
          </p:cNvPr>
          <p:cNvGrpSpPr/>
          <p:nvPr/>
        </p:nvGrpSpPr>
        <p:grpSpPr>
          <a:xfrm>
            <a:off x="1243833" y="3324855"/>
            <a:ext cx="4852166" cy="939588"/>
            <a:chOff x="1243834" y="2090873"/>
            <a:chExt cx="4852166" cy="93958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CA11CFF-11E9-0340-A078-CBFE0A3F1CE8}"/>
                </a:ext>
              </a:extLst>
            </p:cNvPr>
            <p:cNvGrpSpPr/>
            <p:nvPr/>
          </p:nvGrpSpPr>
          <p:grpSpPr>
            <a:xfrm>
              <a:off x="1545737" y="2090873"/>
              <a:ext cx="4550263" cy="939588"/>
              <a:chOff x="7323993" y="2827377"/>
              <a:chExt cx="3897692" cy="791101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153C36F-4873-9648-92EF-D9D107BC979D}"/>
                  </a:ext>
                </a:extLst>
              </p:cNvPr>
              <p:cNvSpPr/>
              <p:nvPr/>
            </p:nvSpPr>
            <p:spPr bwMode="auto">
              <a:xfrm>
                <a:off x="7323993" y="3234687"/>
                <a:ext cx="3897692" cy="383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4400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600" dirty="0"/>
                  <a:t>网络效应很大程度上决定了平台能否成功</a:t>
                </a:r>
                <a:endParaRPr lang="en-US" altLang="zh-CN" sz="1600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B8CBEB1-7DF8-264C-95C5-F470AF590D32}"/>
                  </a:ext>
                </a:extLst>
              </p:cNvPr>
              <p:cNvSpPr txBox="1"/>
              <p:nvPr/>
            </p:nvSpPr>
            <p:spPr bwMode="auto">
              <a:xfrm>
                <a:off x="7323993" y="2827377"/>
                <a:ext cx="3897692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利用好网络效应</a:t>
                </a:r>
                <a:endParaRPr lang="en-US" altLang="zh-CN" b="1" dirty="0"/>
              </a:p>
            </p:txBody>
          </p:sp>
        </p:grpSp>
        <p:sp>
          <p:nvSpPr>
            <p:cNvPr id="14" name="任意多边形 371">
              <a:extLst>
                <a:ext uri="{FF2B5EF4-FFF2-40B4-BE49-F238E27FC236}">
                  <a16:creationId xmlns:a16="http://schemas.microsoft.com/office/drawing/2014/main" id="{A85C2ACC-E63A-C448-8C2C-64D27F864856}"/>
                </a:ext>
              </a:extLst>
            </p:cNvPr>
            <p:cNvSpPr/>
            <p:nvPr/>
          </p:nvSpPr>
          <p:spPr bwMode="auto">
            <a:xfrm rot="1239878">
              <a:off x="1243834" y="2197094"/>
              <a:ext cx="280052" cy="336822"/>
            </a:xfrm>
            <a:custGeom>
              <a:avLst/>
              <a:gdLst>
                <a:gd name="T0" fmla="*/ 1753 w 1816"/>
                <a:gd name="T1" fmla="*/ 1448 h 2745"/>
                <a:gd name="T2" fmla="*/ 1297 w 1816"/>
                <a:gd name="T3" fmla="*/ 2563 h 2745"/>
                <a:gd name="T4" fmla="*/ 182 w 1816"/>
                <a:gd name="T5" fmla="*/ 2106 h 2745"/>
                <a:gd name="T6" fmla="*/ 638 w 1816"/>
                <a:gd name="T7" fmla="*/ 991 h 2745"/>
                <a:gd name="T8" fmla="*/ 1753 w 1816"/>
                <a:gd name="T9" fmla="*/ 1448 h 2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6" h="2745">
                  <a:moveTo>
                    <a:pt x="1753" y="1448"/>
                  </a:moveTo>
                  <a:cubicBezTo>
                    <a:pt x="1816" y="1914"/>
                    <a:pt x="1731" y="2381"/>
                    <a:pt x="1297" y="2563"/>
                  </a:cubicBezTo>
                  <a:cubicBezTo>
                    <a:pt x="863" y="2745"/>
                    <a:pt x="363" y="2540"/>
                    <a:pt x="182" y="2106"/>
                  </a:cubicBezTo>
                  <a:cubicBezTo>
                    <a:pt x="0" y="1672"/>
                    <a:pt x="429" y="1413"/>
                    <a:pt x="638" y="991"/>
                  </a:cubicBezTo>
                  <a:cubicBezTo>
                    <a:pt x="1064" y="136"/>
                    <a:pt x="1559" y="0"/>
                    <a:pt x="1753" y="1448"/>
                  </a:cubicBezTo>
                  <a:close/>
                </a:path>
              </a:pathLst>
            </a:custGeom>
            <a:solidFill>
              <a:schemeClr val="accent1"/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5196E3-5A48-AE4C-9ED8-0A4E42B00B73}"/>
              </a:ext>
            </a:extLst>
          </p:cNvPr>
          <p:cNvGrpSpPr/>
          <p:nvPr/>
        </p:nvGrpSpPr>
        <p:grpSpPr>
          <a:xfrm>
            <a:off x="1243834" y="4770139"/>
            <a:ext cx="5151917" cy="967519"/>
            <a:chOff x="1243834" y="4448018"/>
            <a:chExt cx="5151917" cy="96751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0DA7851-91FC-864B-AB6E-E2D4E140D225}"/>
                </a:ext>
              </a:extLst>
            </p:cNvPr>
            <p:cNvGrpSpPr/>
            <p:nvPr/>
          </p:nvGrpSpPr>
          <p:grpSpPr>
            <a:xfrm>
              <a:off x="1545736" y="4448018"/>
              <a:ext cx="4850015" cy="967519"/>
              <a:chOff x="7323992" y="2827377"/>
              <a:chExt cx="4154455" cy="814618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9D94E98-C154-B244-ABA9-890337722EF1}"/>
                  </a:ext>
                </a:extLst>
              </p:cNvPr>
              <p:cNvSpPr/>
              <p:nvPr/>
            </p:nvSpPr>
            <p:spPr bwMode="auto">
              <a:xfrm>
                <a:off x="7323992" y="3234687"/>
                <a:ext cx="4154455" cy="407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4400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600" dirty="0"/>
                  <a:t>今日头条成功的主要因素之一就是其优秀的推荐算法</a:t>
                </a:r>
                <a:endParaRPr lang="en-US" altLang="zh-CN" sz="1600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739E2DA-E34F-B948-9607-C9BA8590D692}"/>
                  </a:ext>
                </a:extLst>
              </p:cNvPr>
              <p:cNvSpPr txBox="1"/>
              <p:nvPr/>
            </p:nvSpPr>
            <p:spPr bwMode="auto">
              <a:xfrm>
                <a:off x="7323993" y="2827377"/>
                <a:ext cx="3897692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引入合适的推荐算法</a:t>
                </a:r>
                <a:endParaRPr lang="en-US" altLang="zh-CN" b="1" dirty="0"/>
              </a:p>
            </p:txBody>
          </p:sp>
        </p:grpSp>
        <p:sp>
          <p:nvSpPr>
            <p:cNvPr id="16" name="任意多边形 373">
              <a:extLst>
                <a:ext uri="{FF2B5EF4-FFF2-40B4-BE49-F238E27FC236}">
                  <a16:creationId xmlns:a16="http://schemas.microsoft.com/office/drawing/2014/main" id="{D5A228C6-1109-524C-BFE4-E7C0052201E2}"/>
                </a:ext>
              </a:extLst>
            </p:cNvPr>
            <p:cNvSpPr/>
            <p:nvPr/>
          </p:nvSpPr>
          <p:spPr bwMode="auto">
            <a:xfrm rot="1239878">
              <a:off x="1243834" y="4529513"/>
              <a:ext cx="280052" cy="336822"/>
            </a:xfrm>
            <a:custGeom>
              <a:avLst/>
              <a:gdLst>
                <a:gd name="T0" fmla="*/ 1753 w 1816"/>
                <a:gd name="T1" fmla="*/ 1448 h 2745"/>
                <a:gd name="T2" fmla="*/ 1297 w 1816"/>
                <a:gd name="T3" fmla="*/ 2563 h 2745"/>
                <a:gd name="T4" fmla="*/ 182 w 1816"/>
                <a:gd name="T5" fmla="*/ 2106 h 2745"/>
                <a:gd name="T6" fmla="*/ 638 w 1816"/>
                <a:gd name="T7" fmla="*/ 991 h 2745"/>
                <a:gd name="T8" fmla="*/ 1753 w 1816"/>
                <a:gd name="T9" fmla="*/ 1448 h 2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6" h="2745">
                  <a:moveTo>
                    <a:pt x="1753" y="1448"/>
                  </a:moveTo>
                  <a:cubicBezTo>
                    <a:pt x="1816" y="1914"/>
                    <a:pt x="1731" y="2381"/>
                    <a:pt x="1297" y="2563"/>
                  </a:cubicBezTo>
                  <a:cubicBezTo>
                    <a:pt x="863" y="2745"/>
                    <a:pt x="363" y="2540"/>
                    <a:pt x="182" y="2106"/>
                  </a:cubicBezTo>
                  <a:cubicBezTo>
                    <a:pt x="0" y="1672"/>
                    <a:pt x="429" y="1413"/>
                    <a:pt x="638" y="991"/>
                  </a:cubicBezTo>
                  <a:cubicBezTo>
                    <a:pt x="1064" y="136"/>
                    <a:pt x="1559" y="0"/>
                    <a:pt x="1753" y="14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任意多边形 4">
            <a:extLst>
              <a:ext uri="{FF2B5EF4-FFF2-40B4-BE49-F238E27FC236}">
                <a16:creationId xmlns:a16="http://schemas.microsoft.com/office/drawing/2014/main" id="{40E0393B-5351-544B-9667-FFE53A73A232}"/>
              </a:ext>
            </a:extLst>
          </p:cNvPr>
          <p:cNvSpPr/>
          <p:nvPr/>
        </p:nvSpPr>
        <p:spPr bwMode="auto">
          <a:xfrm>
            <a:off x="6786402" y="898727"/>
            <a:ext cx="4896465" cy="4834603"/>
          </a:xfrm>
          <a:custGeom>
            <a:avLst/>
            <a:gdLst>
              <a:gd name="T0" fmla="*/ 948 w 8120"/>
              <a:gd name="T1" fmla="*/ 5137 h 8030"/>
              <a:gd name="T2" fmla="*/ 4063 w 8120"/>
              <a:gd name="T3" fmla="*/ 7955 h 8030"/>
              <a:gd name="T4" fmla="*/ 7916 w 8120"/>
              <a:gd name="T5" fmla="*/ 4865 h 8030"/>
              <a:gd name="T6" fmla="*/ 4801 w 8120"/>
              <a:gd name="T7" fmla="*/ 2047 h 8030"/>
              <a:gd name="T8" fmla="*/ 948 w 8120"/>
              <a:gd name="T9" fmla="*/ 5137 h 8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20" h="8030">
                <a:moveTo>
                  <a:pt x="948" y="5137"/>
                </a:moveTo>
                <a:cubicBezTo>
                  <a:pt x="1251" y="6692"/>
                  <a:pt x="2138" y="8030"/>
                  <a:pt x="4063" y="7955"/>
                </a:cubicBezTo>
                <a:cubicBezTo>
                  <a:pt x="5989" y="7881"/>
                  <a:pt x="7716" y="6495"/>
                  <a:pt x="7916" y="4865"/>
                </a:cubicBezTo>
                <a:cubicBezTo>
                  <a:pt x="8120" y="3234"/>
                  <a:pt x="6124" y="3060"/>
                  <a:pt x="4801" y="2047"/>
                </a:cubicBezTo>
                <a:cubicBezTo>
                  <a:pt x="2111" y="0"/>
                  <a:pt x="0" y="309"/>
                  <a:pt x="948" y="5137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9EAE931-3E35-2A4A-A32F-51049F06CC2E}"/>
              </a:ext>
            </a:extLst>
          </p:cNvPr>
          <p:cNvGrpSpPr/>
          <p:nvPr/>
        </p:nvGrpSpPr>
        <p:grpSpPr>
          <a:xfrm>
            <a:off x="1243833" y="1949352"/>
            <a:ext cx="4852166" cy="869807"/>
            <a:chOff x="1243834" y="3265631"/>
            <a:chExt cx="4852166" cy="86980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BAE0EFE-B3B4-F444-9465-5FF872DE9891}"/>
                </a:ext>
              </a:extLst>
            </p:cNvPr>
            <p:cNvGrpSpPr/>
            <p:nvPr/>
          </p:nvGrpSpPr>
          <p:grpSpPr>
            <a:xfrm>
              <a:off x="1545737" y="3265631"/>
              <a:ext cx="4550263" cy="869807"/>
              <a:chOff x="7323993" y="2827377"/>
              <a:chExt cx="3897692" cy="732348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1D54961-561E-9B4A-9E48-90CF496C47B4}"/>
                  </a:ext>
                </a:extLst>
              </p:cNvPr>
              <p:cNvSpPr/>
              <p:nvPr/>
            </p:nvSpPr>
            <p:spPr bwMode="auto">
              <a:xfrm>
                <a:off x="7323993" y="3234687"/>
                <a:ext cx="3897692" cy="325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4400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600" dirty="0"/>
                  <a:t>使用</a:t>
                </a:r>
                <a:r>
                  <a:rPr lang="en-US" altLang="zh-CN" sz="1600" dirty="0"/>
                  <a:t>Airbnb</a:t>
                </a:r>
                <a:r>
                  <a:rPr lang="zh-CN" altLang="en-US" sz="1600" dirty="0"/>
                  <a:t>式的网络，而非</a:t>
                </a:r>
                <a:r>
                  <a:rPr lang="en-US" altLang="zh-CN" sz="1600" dirty="0"/>
                  <a:t>Uber</a:t>
                </a:r>
                <a:r>
                  <a:rPr lang="zh-CN" altLang="en-US" sz="1600" dirty="0"/>
                  <a:t>式的网络</a:t>
                </a:r>
                <a:endParaRPr lang="en-US" altLang="zh-CN" sz="1600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E55C542-5FA0-6E4E-953F-1CFF860F854B}"/>
                  </a:ext>
                </a:extLst>
              </p:cNvPr>
              <p:cNvSpPr txBox="1"/>
              <p:nvPr/>
            </p:nvSpPr>
            <p:spPr bwMode="auto">
              <a:xfrm>
                <a:off x="7323993" y="2827377"/>
                <a:ext cx="3897692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网络的合理性</a:t>
                </a:r>
                <a:endParaRPr lang="en-US" altLang="zh-CN" b="1" dirty="0"/>
              </a:p>
            </p:txBody>
          </p:sp>
        </p:grpSp>
        <p:sp>
          <p:nvSpPr>
            <p:cNvPr id="28" name="任意多边形 372">
              <a:extLst>
                <a:ext uri="{FF2B5EF4-FFF2-40B4-BE49-F238E27FC236}">
                  <a16:creationId xmlns:a16="http://schemas.microsoft.com/office/drawing/2014/main" id="{1E92F080-8947-9A47-A4BE-7215105874EF}"/>
                </a:ext>
              </a:extLst>
            </p:cNvPr>
            <p:cNvSpPr/>
            <p:nvPr/>
          </p:nvSpPr>
          <p:spPr bwMode="auto">
            <a:xfrm rot="1239878">
              <a:off x="1243834" y="3354609"/>
              <a:ext cx="280052" cy="336822"/>
            </a:xfrm>
            <a:custGeom>
              <a:avLst/>
              <a:gdLst>
                <a:gd name="T0" fmla="*/ 1753 w 1816"/>
                <a:gd name="T1" fmla="*/ 1448 h 2745"/>
                <a:gd name="T2" fmla="*/ 1297 w 1816"/>
                <a:gd name="T3" fmla="*/ 2563 h 2745"/>
                <a:gd name="T4" fmla="*/ 182 w 1816"/>
                <a:gd name="T5" fmla="*/ 2106 h 2745"/>
                <a:gd name="T6" fmla="*/ 638 w 1816"/>
                <a:gd name="T7" fmla="*/ 991 h 2745"/>
                <a:gd name="T8" fmla="*/ 1753 w 1816"/>
                <a:gd name="T9" fmla="*/ 1448 h 2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6" h="2745">
                  <a:moveTo>
                    <a:pt x="1753" y="1448"/>
                  </a:moveTo>
                  <a:cubicBezTo>
                    <a:pt x="1816" y="1914"/>
                    <a:pt x="1731" y="2381"/>
                    <a:pt x="1297" y="2563"/>
                  </a:cubicBezTo>
                  <a:cubicBezTo>
                    <a:pt x="863" y="2745"/>
                    <a:pt x="363" y="2540"/>
                    <a:pt x="182" y="2106"/>
                  </a:cubicBezTo>
                  <a:cubicBezTo>
                    <a:pt x="0" y="1672"/>
                    <a:pt x="429" y="1413"/>
                    <a:pt x="638" y="991"/>
                  </a:cubicBezTo>
                  <a:cubicBezTo>
                    <a:pt x="1064" y="136"/>
                    <a:pt x="1559" y="0"/>
                    <a:pt x="1753" y="1448"/>
                  </a:cubicBezTo>
                  <a:close/>
                </a:path>
              </a:pathLst>
            </a:custGeom>
            <a:solidFill>
              <a:schemeClr val="accent2"/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31" name="iS1ïdé">
            <a:extLst>
              <a:ext uri="{FF2B5EF4-FFF2-40B4-BE49-F238E27FC236}">
                <a16:creationId xmlns:a16="http://schemas.microsoft.com/office/drawing/2014/main" id="{45AF9452-5A59-C842-BC30-309E9729678C}"/>
              </a:ext>
            </a:extLst>
          </p:cNvPr>
          <p:cNvSpPr txBox="1"/>
          <p:nvPr/>
        </p:nvSpPr>
        <p:spPr>
          <a:xfrm>
            <a:off x="1193409" y="1147152"/>
            <a:ext cx="5105469" cy="4071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成功因素其实不仅仅是网络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06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9600" dirty="0">
                <a:solidFill>
                  <a:schemeClr val="accent2"/>
                </a:solidFill>
              </a:rPr>
              <a:t>Thanks</a:t>
            </a:r>
            <a:br>
              <a:rPr lang="en-US" altLang="zh-CN" dirty="0">
                <a:solidFill>
                  <a:schemeClr val="accent2"/>
                </a:solidFill>
              </a:rPr>
            </a:br>
            <a:r>
              <a:rPr lang="en-US" altLang="zh-CN" dirty="0">
                <a:solidFill>
                  <a:schemeClr val="accent2"/>
                </a:solidFill>
              </a:rPr>
              <a:t>And Your Slogan Here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2"/>
                </a:solidFill>
              </a:rPr>
              <a:t>www.islide.cc</a:t>
            </a:r>
            <a:endParaRPr lang="en-US" altLang="en-US" dirty="0">
              <a:solidFill>
                <a:schemeClr val="accent2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2"/>
                </a:solidFill>
              </a:rPr>
              <a:t>Speaker name and title</a:t>
            </a:r>
            <a:endParaRPr lang="en-US" altLang="zh-C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AFDDFD"/>
      </a:accent1>
      <a:accent2>
        <a:srgbClr val="265BAA"/>
      </a:accent2>
      <a:accent3>
        <a:srgbClr val="C9505A"/>
      </a:accent3>
      <a:accent4>
        <a:srgbClr val="EDBC9C"/>
      </a:accent4>
      <a:accent5>
        <a:srgbClr val="5C87C6"/>
      </a:accent5>
      <a:accent6>
        <a:srgbClr val="D4ECFF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3815fddd-f86c-40af-ad02-7be7daca1ab9-16x9" id="{DD3E96C3-B52E-6F46-A987-4E3C4FC6F40B}" vid="{F7274E49-8382-2444-8E76-567EBDD1816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AFDDFD"/>
    </a:accent1>
    <a:accent2>
      <a:srgbClr val="265BAA"/>
    </a:accent2>
    <a:accent3>
      <a:srgbClr val="C9505A"/>
    </a:accent3>
    <a:accent4>
      <a:srgbClr val="EDBC9C"/>
    </a:accent4>
    <a:accent5>
      <a:srgbClr val="5C87C6"/>
    </a:accent5>
    <a:accent6>
      <a:srgbClr val="D4ECFF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AFDDFD"/>
    </a:accent1>
    <a:accent2>
      <a:srgbClr val="265BAA"/>
    </a:accent2>
    <a:accent3>
      <a:srgbClr val="C9505A"/>
    </a:accent3>
    <a:accent4>
      <a:srgbClr val="EDBC9C"/>
    </a:accent4>
    <a:accent5>
      <a:srgbClr val="5C87C6"/>
    </a:accent5>
    <a:accent6>
      <a:srgbClr val="D4ECFF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AFDDFD"/>
    </a:accent1>
    <a:accent2>
      <a:srgbClr val="265BAA"/>
    </a:accent2>
    <a:accent3>
      <a:srgbClr val="C9505A"/>
    </a:accent3>
    <a:accent4>
      <a:srgbClr val="EDBC9C"/>
    </a:accent4>
    <a:accent5>
      <a:srgbClr val="5C87C6"/>
    </a:accent5>
    <a:accent6>
      <a:srgbClr val="D4ECFF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主题5</Template>
  <TotalTime>1222</TotalTime>
  <Words>480</Words>
  <Application>Microsoft Macintosh PowerPoint</Application>
  <PresentationFormat>宽屏</PresentationFormat>
  <Paragraphs>79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Arial</vt:lpstr>
      <vt:lpstr>Calibri</vt:lpstr>
      <vt:lpstr>Impact</vt:lpstr>
      <vt:lpstr>主题5</vt:lpstr>
      <vt:lpstr>think-cell Slide</vt:lpstr>
      <vt:lpstr>ISLIDE® POWERPOINT STANDARD TEMPLATE</vt:lpstr>
      <vt:lpstr>PowerPoint 演示文稿</vt:lpstr>
      <vt:lpstr>Section Header Here</vt:lpstr>
      <vt:lpstr>PowerPoint 演示文稿</vt:lpstr>
      <vt:lpstr>PowerPoint 演示文稿</vt:lpstr>
      <vt:lpstr>PowerPoint 演示文稿</vt:lpstr>
      <vt:lpstr>PowerPoint 演示文稿</vt:lpstr>
      <vt:lpstr>Thanks And Your Slogan Here</vt:lpstr>
    </vt:vector>
  </TitlesOfParts>
  <Manager>iSlide</Manager>
  <Company/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ISLIDE® POWERPOINT STANDARD TEMPLATE</dc:title>
  <dc:creator>羊 山</dc:creator>
  <cp:lastModifiedBy>羊 山</cp:lastModifiedBy>
  <cp:revision>308</cp:revision>
  <cp:lastPrinted>2017-11-14T16:00:00Z</cp:lastPrinted>
  <dcterms:created xsi:type="dcterms:W3CDTF">2019-12-09T14:52:40Z</dcterms:created>
  <dcterms:modified xsi:type="dcterms:W3CDTF">2020-06-20T13:27:22Z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